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7" r:id="rId1"/>
  </p:sldMasterIdLst>
  <p:notesMasterIdLst>
    <p:notesMasterId r:id="rId46"/>
  </p:notesMasterIdLst>
  <p:sldIdLst>
    <p:sldId id="669" r:id="rId2"/>
    <p:sldId id="1008" r:id="rId3"/>
    <p:sldId id="1009" r:id="rId4"/>
    <p:sldId id="764" r:id="rId5"/>
    <p:sldId id="1010" r:id="rId6"/>
    <p:sldId id="1011" r:id="rId7"/>
    <p:sldId id="1012" r:id="rId8"/>
    <p:sldId id="1013" r:id="rId9"/>
    <p:sldId id="1014" r:id="rId10"/>
    <p:sldId id="1017" r:id="rId11"/>
    <p:sldId id="1018" r:id="rId12"/>
    <p:sldId id="1050" r:id="rId13"/>
    <p:sldId id="1016" r:id="rId14"/>
    <p:sldId id="1020" r:id="rId15"/>
    <p:sldId id="1021" r:id="rId16"/>
    <p:sldId id="1022" r:id="rId17"/>
    <p:sldId id="1023" r:id="rId18"/>
    <p:sldId id="1026" r:id="rId19"/>
    <p:sldId id="1048" r:id="rId20"/>
    <p:sldId id="1049" r:id="rId21"/>
    <p:sldId id="1051" r:id="rId22"/>
    <p:sldId id="1028" r:id="rId23"/>
    <p:sldId id="1029" r:id="rId24"/>
    <p:sldId id="1030" r:id="rId25"/>
    <p:sldId id="1031" r:id="rId26"/>
    <p:sldId id="1024" r:id="rId27"/>
    <p:sldId id="1032" r:id="rId28"/>
    <p:sldId id="1033" r:id="rId29"/>
    <p:sldId id="1034" r:id="rId30"/>
    <p:sldId id="1035" r:id="rId31"/>
    <p:sldId id="1036" r:id="rId32"/>
    <p:sldId id="1037" r:id="rId33"/>
    <p:sldId id="1038" r:id="rId34"/>
    <p:sldId id="1039" r:id="rId35"/>
    <p:sldId id="1040" r:id="rId36"/>
    <p:sldId id="1041" r:id="rId37"/>
    <p:sldId id="1042" r:id="rId38"/>
    <p:sldId id="1043" r:id="rId39"/>
    <p:sldId id="1044" r:id="rId40"/>
    <p:sldId id="1045" r:id="rId41"/>
    <p:sldId id="1046" r:id="rId42"/>
    <p:sldId id="1047" r:id="rId43"/>
    <p:sldId id="781" r:id="rId44"/>
    <p:sldId id="1025" r:id="rId45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12" userDrawn="1">
          <p15:clr>
            <a:srgbClr val="A4A3A4"/>
          </p15:clr>
        </p15:guide>
        <p15:guide id="2" pos="14829" userDrawn="1">
          <p15:clr>
            <a:srgbClr val="A4A3A4"/>
          </p15:clr>
        </p15:guide>
        <p15:guide id="3" pos="527" userDrawn="1">
          <p15:clr>
            <a:srgbClr val="A4A3A4"/>
          </p15:clr>
        </p15:guide>
        <p15:guide id="5" orient="horz" pos="528" userDrawn="1">
          <p15:clr>
            <a:srgbClr val="A4A3A4"/>
          </p15:clr>
        </p15:guide>
        <p15:guide id="41" pos="7678" userDrawn="1">
          <p15:clr>
            <a:srgbClr val="A4A3A4"/>
          </p15:clr>
        </p15:guide>
        <p15:guide id="46" orient="horz" pos="43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9387"/>
    <a:srgbClr val="EBF7FF"/>
    <a:srgbClr val="E0A71A"/>
    <a:srgbClr val="FFFDE4"/>
    <a:srgbClr val="FCCDC8"/>
    <a:srgbClr val="FFFFCC"/>
    <a:srgbClr val="B9D9F3"/>
    <a:srgbClr val="8FCFB6"/>
    <a:srgbClr val="BEE2D2"/>
    <a:srgbClr val="A7CB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65" autoAdjust="0"/>
    <p:restoredTop sz="86628" autoAdjust="0"/>
  </p:normalViewPr>
  <p:slideViewPr>
    <p:cSldViewPr snapToGrid="0" snapToObjects="1">
      <p:cViewPr varScale="1">
        <p:scale>
          <a:sx n="44" d="100"/>
          <a:sy n="44" d="100"/>
        </p:scale>
        <p:origin x="544" y="224"/>
      </p:cViewPr>
      <p:guideLst>
        <p:guide orient="horz" pos="8112"/>
        <p:guide pos="14829"/>
        <p:guide pos="527"/>
        <p:guide orient="horz" pos="528"/>
        <p:guide pos="7678"/>
        <p:guide orient="horz" pos="4344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24" d="100"/>
        <a:sy n="24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Lato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Lato Regular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3/11/23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Lato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Lato Regular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Lato Regular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Lato Regular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Lato Regular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Lato Regular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Lato Regular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208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800" b="1" i="0" u="none" strike="noStrike" baseline="0" dirty="0">
                <a:solidFill>
                  <a:srgbClr val="06749D"/>
                </a:solidFill>
                <a:latin typeface="STIX-Bold"/>
              </a:rPr>
              <a:t>- </a:t>
            </a:r>
            <a:r>
              <a:rPr lang="zh-CN" altLang="en-US" sz="1800" b="1" i="0" u="none" strike="noStrike" baseline="0" dirty="0">
                <a:solidFill>
                  <a:srgbClr val="06749D"/>
                </a:solidFill>
                <a:latin typeface="STIX-Bold"/>
              </a:rPr>
              <a:t>€</a:t>
            </a:r>
            <a:r>
              <a:rPr lang="en-US" altLang="zh-CN" sz="1800" b="1" i="0" u="none" strike="noStrike" baseline="0" dirty="0">
                <a:solidFill>
                  <a:srgbClr val="06749D"/>
                </a:solidFill>
                <a:latin typeface="STIX-Bold"/>
              </a:rPr>
              <a:t>500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776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CN" sz="4000" dirty="0"/>
              <a:t>(1) It reverses the entry made in writing off the account </a:t>
            </a:r>
          </a:p>
          <a:p>
            <a:pPr lvl="1"/>
            <a:r>
              <a:rPr lang="en-US" altLang="zh-CN" sz="4000" dirty="0"/>
              <a:t>(2) It journalizes the collection in the usual manner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8592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2021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987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 Steff </a:t>
            </a:r>
            <a:r>
              <a:rPr lang="en-US" dirty="0" err="1"/>
              <a:t>en</a:t>
            </a:r>
            <a:r>
              <a:rPr lang="en-US" dirty="0"/>
              <a:t> Ltd. has an ending balance in Accounts Receivable of £200,000 and an unadjusted credit balance in Allowance for Doubtful Accounts of £1,500. It estimates that 5% of its accounts receivable will eventually be uncollectible. It should report a balance in Allowance for Doubtful Accounts of £10,000 (.05 × £200,000). To increase the balance in Allowance for Doubtful Accounts from £1,500 to £10,000, the company debits (increases) Bad Debt Expense and credits (increases) Allowance for Doubtful Accounts by £8,500 (£10,000 – £1,500).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036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 Steff </a:t>
            </a:r>
            <a:r>
              <a:rPr lang="en-US" dirty="0" err="1"/>
              <a:t>en</a:t>
            </a:r>
            <a:r>
              <a:rPr lang="en-US" dirty="0"/>
              <a:t> Ltd. has an ending balance in Accounts Receivable of £200,000 and an unadjusted credit balance in Allowance for Doubtful Accounts of £1,500. It estimates that 5% of its accounts receivable will eventually be uncollectible. It should report a balance in Allowance for Doubtful Accounts of £10,000 (.05 × £200,000). To increase the balance in Allowance for Doubtful Accounts from £1,500 to £10,000, the company debits (increases) Bad Debt Expense and credits (increases) Allowance for Doubtful Accounts by £8,500 (£10,000 – £1,500).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1507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95000"/>
              </a:lnSpc>
              <a:spcBef>
                <a:spcPts val="1200"/>
              </a:spcBef>
              <a:buNone/>
            </a:pPr>
            <a:r>
              <a:rPr lang="en-US" dirty="0"/>
              <a:t>Promissory notes may be used </a:t>
            </a:r>
          </a:p>
          <a:p>
            <a:pPr marL="685800" indent="-457200">
              <a:lnSpc>
                <a:spcPct val="95000"/>
              </a:lnSpc>
              <a:spcBef>
                <a:spcPts val="1200"/>
              </a:spcBef>
              <a:buClrTx/>
              <a:buFont typeface="+mj-lt"/>
              <a:buAutoNum type="arabicPeriod"/>
            </a:pPr>
            <a:r>
              <a:rPr lang="en-US" dirty="0"/>
              <a:t>when individuals and companies lend or borrow money, </a:t>
            </a:r>
          </a:p>
          <a:p>
            <a:pPr marL="685800" indent="-457200">
              <a:lnSpc>
                <a:spcPct val="95000"/>
              </a:lnSpc>
              <a:spcBef>
                <a:spcPts val="1200"/>
              </a:spcBef>
              <a:buClrTx/>
              <a:buFont typeface="+mj-lt"/>
              <a:buAutoNum type="arabicPeriod"/>
            </a:pPr>
            <a:r>
              <a:rPr lang="en-US" dirty="0"/>
              <a:t>when amount of transaction and credit period exceed normal limits, or </a:t>
            </a:r>
          </a:p>
          <a:p>
            <a:pPr marL="685800" indent="-457200">
              <a:lnSpc>
                <a:spcPct val="95000"/>
              </a:lnSpc>
              <a:spcBef>
                <a:spcPts val="1200"/>
              </a:spcBef>
              <a:buClrTx/>
              <a:buFont typeface="+mj-lt"/>
              <a:buAutoNum type="arabicPeriod"/>
            </a:pPr>
            <a:r>
              <a:rPr lang="en-US" dirty="0"/>
              <a:t>in settlement of accounts receivable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086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967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="1" i="0" u="none" strike="noStrike" baseline="0" dirty="0">
              <a:solidFill>
                <a:srgbClr val="06749D"/>
              </a:solidFill>
              <a:latin typeface="STIX-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095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 Steff </a:t>
            </a:r>
            <a:r>
              <a:rPr lang="en-US" dirty="0" err="1"/>
              <a:t>en</a:t>
            </a:r>
            <a:r>
              <a:rPr lang="en-US" dirty="0"/>
              <a:t> Ltd. has an ending balance in Accounts Receivable of £200,000 and an unadjusted credit balance in Allowance for Doubtful Accounts of £1,500. It estimates that 5% of its accounts receivable will eventually be uncollectible. It should report a balance in Allowance for Doubtful Accounts of £10,000 (.05 × £200,000). To increase the balance in Allowance for Doubtful Accounts from £1,500 to £10,000, the company debits (increases) Bad Debt Expense and credits (increases) Allowance for Doubtful Accounts by £8,500 (£10,000 – £1,500).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319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Inventory errors</a:t>
            </a:r>
          </a:p>
          <a:p>
            <a:r>
              <a:rPr lang="en-US" b="1" dirty="0"/>
              <a:t>LCNRV</a:t>
            </a:r>
          </a:p>
          <a:p>
            <a:r>
              <a:rPr lang="en-US" b="1" dirty="0"/>
              <a:t>Inventory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630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Cash sales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Advance Payment Sales</a:t>
            </a:r>
          </a:p>
          <a:p>
            <a:r>
              <a:rPr lang="en-US" dirty="0"/>
              <a:t>Credit Sales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808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221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STIX-Bold"/>
              </a:rPr>
              <a:t>Consequently, </a:t>
            </a:r>
            <a:endParaRPr lang="en-US" sz="1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617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262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06749D"/>
                </a:solidFill>
                <a:latin typeface="STIX-Bold"/>
              </a:rPr>
              <a:t>Cash (net) realizable value = Total Accounts Receivable - </a:t>
            </a:r>
            <a:r>
              <a:rPr lang="en-US" sz="2400" b="0" dirty="0">
                <a:solidFill>
                  <a:srgbClr val="0070C0"/>
                </a:solidFill>
              </a:rPr>
              <a:t>Allowance for Doubtful Accounts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755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 i="0" u="none" strike="noStrike" baseline="0" dirty="0">
                <a:solidFill>
                  <a:srgbClr val="06749D"/>
                </a:solidFill>
                <a:latin typeface="STIX-Bold"/>
              </a:rPr>
              <a:t>Cash (net) realizable value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STIX-Regular"/>
              </a:rPr>
              <a:t>is the net amount the company expects to receive in cash.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770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800" b="1" i="0" u="none" strike="noStrike" baseline="0" dirty="0">
                <a:solidFill>
                  <a:srgbClr val="06749D"/>
                </a:solidFill>
                <a:latin typeface="STIX-Bold"/>
              </a:rPr>
              <a:t>Pay me the cash!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813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9BCF80-70D9-4DC5-BD83-7395EA7B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800" y="12941302"/>
            <a:ext cx="18834099" cy="774699"/>
          </a:xfrm>
        </p:spPr>
        <p:txBody>
          <a:bodyPr/>
          <a:lstStyle>
            <a:lvl1pPr algn="l">
              <a:defRPr sz="3600"/>
            </a:lvl1pPr>
          </a:lstStyle>
          <a:p>
            <a:r>
              <a:rPr lang="en-US" dirty="0"/>
              <a:t>Chapter 8 Accounting for Receivables | ACT2111 Introductory Financial Accounting (2023)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A73CDD-3304-459D-8BC9-270AAEFB8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16715" y="12941301"/>
            <a:ext cx="5484971" cy="730250"/>
          </a:xfrm>
        </p:spPr>
        <p:txBody>
          <a:bodyPr/>
          <a:lstStyle>
            <a:lvl1pPr>
              <a:defRPr sz="3600"/>
            </a:lvl1pPr>
          </a:lstStyle>
          <a:p>
            <a:fld id="{EBE3AD81-3AD4-9C46-856E-C08CF1183C6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532EAD-F934-4312-912A-7501B648BFFA}"/>
              </a:ext>
            </a:extLst>
          </p:cNvPr>
          <p:cNvSpPr/>
          <p:nvPr userDrawn="1"/>
        </p:nvSpPr>
        <p:spPr>
          <a:xfrm>
            <a:off x="558802" y="406400"/>
            <a:ext cx="23214581" cy="12261850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915225-3F96-4D3C-9DE3-882D1D118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730253"/>
            <a:ext cx="22301200" cy="1327149"/>
          </a:xfrm>
        </p:spPr>
        <p:txBody>
          <a:bodyPr>
            <a:normAutofit/>
          </a:bodyPr>
          <a:lstStyle>
            <a:lvl1pPr>
              <a:defRPr sz="7200" b="1">
                <a:solidFill>
                  <a:schemeClr val="accent6"/>
                </a:solidFill>
                <a:latin typeface="Lato Black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2D9BA7B-9333-43E7-B9FC-FA1CFA1843D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600" y="2330379"/>
            <a:ext cx="22301200" cy="10033073"/>
          </a:xfrm>
        </p:spPr>
        <p:txBody>
          <a:bodyPr>
            <a:normAutofit/>
          </a:bodyPr>
          <a:lstStyle>
            <a:lvl1pPr marL="857264" indent="-857264">
              <a:buFont typeface="Wingdings" panose="05000000000000000000" pitchFamily="2" charset="2"/>
              <a:buChar char="q"/>
              <a:defRPr sz="6000">
                <a:solidFill>
                  <a:schemeClr val="tx2"/>
                </a:solidFill>
              </a:defRPr>
            </a:lvl1pPr>
            <a:lvl2pPr marL="1599997" indent="-685811">
              <a:buFont typeface="Wingdings" panose="05000000000000000000" pitchFamily="2" charset="2"/>
              <a:buChar char="q"/>
              <a:defRPr sz="4800">
                <a:solidFill>
                  <a:schemeClr val="tx2"/>
                </a:solidFill>
              </a:defRPr>
            </a:lvl2pPr>
            <a:lvl3pPr marL="2399883" indent="-571509">
              <a:buFont typeface="Wingdings" panose="05000000000000000000" pitchFamily="2" charset="2"/>
              <a:buChar char="q"/>
              <a:defRPr sz="4000">
                <a:solidFill>
                  <a:schemeClr val="tx2"/>
                </a:solidFill>
              </a:defRPr>
            </a:lvl3pPr>
            <a:lvl4pPr marL="3314069" indent="-571509">
              <a:buFont typeface="Wingdings" panose="05000000000000000000" pitchFamily="2" charset="2"/>
              <a:buChar char="q"/>
              <a:defRPr sz="3600">
                <a:solidFill>
                  <a:schemeClr val="tx2"/>
                </a:solidFill>
              </a:defRPr>
            </a:lvl4pPr>
            <a:lvl5pPr marL="4228255" indent="-571509">
              <a:buFont typeface="Wingdings" panose="05000000000000000000" pitchFamily="2" charset="2"/>
              <a:buChar char="q"/>
              <a:defRPr sz="3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7590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434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04D456D-FE1C-5C43-A674-EF4EAE80C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905068" y="3"/>
            <a:ext cx="13471948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04D456D-FE1C-5C43-A674-EF4EAE80C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"/>
            <a:ext cx="24377015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32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04D456D-FE1C-5C43-A674-EF4EAE80C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61097" y="3003794"/>
            <a:ext cx="4046314" cy="717214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021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04D456D-FE1C-5C43-A674-EF4EAE80C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35618" y="2726247"/>
            <a:ext cx="5486704" cy="728424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179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04D456D-FE1C-5C43-A674-EF4EAE80C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388900" y="2443095"/>
            <a:ext cx="11916073" cy="749509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094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66F027-0957-4913-981B-BDA37978D05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73"/>
            <a:ext cx="24377650" cy="1371585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C1C0826-D186-47D4-B8BD-DAB7B25C0AFB}"/>
              </a:ext>
            </a:extLst>
          </p:cNvPr>
          <p:cNvGrpSpPr/>
          <p:nvPr userDrawn="1"/>
        </p:nvGrpSpPr>
        <p:grpSpPr>
          <a:xfrm>
            <a:off x="0" y="12922253"/>
            <a:ext cx="24377650" cy="793677"/>
            <a:chOff x="0" y="10911840"/>
            <a:chExt cx="24377650" cy="164592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42397F7-222A-43BA-9A27-934ABDEA2227}"/>
                </a:ext>
              </a:extLst>
            </p:cNvPr>
            <p:cNvGrpSpPr/>
            <p:nvPr/>
          </p:nvGrpSpPr>
          <p:grpSpPr>
            <a:xfrm>
              <a:off x="0" y="10911840"/>
              <a:ext cx="19838504" cy="1645920"/>
              <a:chOff x="0" y="10911840"/>
              <a:chExt cx="19838504" cy="164592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BBB0F8A-FACF-4950-ADC1-FC999C3F8213}"/>
                  </a:ext>
                </a:extLst>
              </p:cNvPr>
              <p:cNvSpPr/>
              <p:nvPr/>
            </p:nvSpPr>
            <p:spPr>
              <a:xfrm>
                <a:off x="0" y="10911840"/>
                <a:ext cx="18238214" cy="16459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  <p:sp>
            <p:nvSpPr>
              <p:cNvPr id="14" name="Parallelogram 13">
                <a:extLst>
                  <a:ext uri="{FF2B5EF4-FFF2-40B4-BE49-F238E27FC236}">
                    <a16:creationId xmlns:a16="http://schemas.microsoft.com/office/drawing/2014/main" id="{365ECB4D-F873-48E5-A106-00F07C56AB93}"/>
                  </a:ext>
                </a:extLst>
              </p:cNvPr>
              <p:cNvSpPr/>
              <p:nvPr/>
            </p:nvSpPr>
            <p:spPr>
              <a:xfrm>
                <a:off x="15903627" y="10911840"/>
                <a:ext cx="3934877" cy="1645920"/>
              </a:xfrm>
              <a:prstGeom prst="parallelogram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A7BC871-AB91-4E23-AB47-B718C2A40CC1}"/>
                </a:ext>
              </a:extLst>
            </p:cNvPr>
            <p:cNvGrpSpPr/>
            <p:nvPr/>
          </p:nvGrpSpPr>
          <p:grpSpPr>
            <a:xfrm>
              <a:off x="19838504" y="10911840"/>
              <a:ext cx="4539146" cy="1645920"/>
              <a:chOff x="19838504" y="10911840"/>
              <a:chExt cx="4539146" cy="1645920"/>
            </a:xfrm>
            <a:solidFill>
              <a:schemeClr val="accent2"/>
            </a:solidFill>
          </p:grpSpPr>
          <p:sp>
            <p:nvSpPr>
              <p:cNvPr id="11" name="Parallelogram 10">
                <a:extLst>
                  <a:ext uri="{FF2B5EF4-FFF2-40B4-BE49-F238E27FC236}">
                    <a16:creationId xmlns:a16="http://schemas.microsoft.com/office/drawing/2014/main" id="{7E17C0D4-A4CC-4BE1-8B90-A647D42CCDBD}"/>
                  </a:ext>
                </a:extLst>
              </p:cNvPr>
              <p:cNvSpPr/>
              <p:nvPr/>
            </p:nvSpPr>
            <p:spPr>
              <a:xfrm>
                <a:off x="19838504" y="10911840"/>
                <a:ext cx="3934877" cy="1645920"/>
              </a:xfrm>
              <a:prstGeom prst="parallelogram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F904A03-E12F-4C52-B7AA-9690A99512D5}"/>
                  </a:ext>
                </a:extLst>
              </p:cNvPr>
              <p:cNvSpPr/>
              <p:nvPr/>
            </p:nvSpPr>
            <p:spPr>
              <a:xfrm>
                <a:off x="20454731" y="10911840"/>
                <a:ext cx="3922919" cy="16459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5" y="730253"/>
            <a:ext cx="21025723" cy="1733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5" y="2768600"/>
            <a:ext cx="21025723" cy="9585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5" y="1292225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9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8" y="1292225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Chapter 8 Accounting for Receivables | ACT2111 Introductory Financial Accounting (2023)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92225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bg1"/>
                </a:solidFill>
              </a:defRPr>
            </a:lvl1pPr>
          </a:lstStyle>
          <a:p>
            <a:fld id="{EBE3AD81-3AD4-9C46-856E-C08CF1183C6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89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6" r:id="rId1"/>
    <p:sldLayoutId id="2147484074" r:id="rId2"/>
    <p:sldLayoutId id="2147484101" r:id="rId3"/>
    <p:sldLayoutId id="2147484102" r:id="rId4"/>
    <p:sldLayoutId id="2147484103" r:id="rId5"/>
    <p:sldLayoutId id="2147484104" r:id="rId6"/>
    <p:sldLayoutId id="2147484105" r:id="rId7"/>
  </p:sldLayoutIdLst>
  <p:hf hdr="0" dt="0"/>
  <p:txStyles>
    <p:titleStyle>
      <a:lvl1pPr algn="l" defTabSz="1828373" rtl="0" eaLnBrk="1" latinLnBrk="0" hangingPunct="1">
        <a:lnSpc>
          <a:spcPct val="90000"/>
        </a:lnSpc>
        <a:spcBef>
          <a:spcPct val="0"/>
        </a:spcBef>
        <a:buNone/>
        <a:defRPr sz="6000" b="0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1pPr>
    </p:titleStyle>
    <p:bodyStyle>
      <a:lvl1pPr marL="0" indent="0" algn="l" defTabSz="182837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4000" b="0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1pPr>
      <a:lvl2pPr marL="914186" indent="0" algn="l" defTabSz="18283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201" b="0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2pPr>
      <a:lvl3pPr marL="1828373" indent="0" algn="l" defTabSz="18283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399" b="0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3pPr>
      <a:lvl4pPr marL="2742560" indent="0" algn="l" defTabSz="18283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0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4pPr>
      <a:lvl5pPr marL="3656746" indent="0" algn="l" defTabSz="18283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0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5pPr>
      <a:lvl6pPr marL="5028027" indent="-457094" algn="l" defTabSz="18283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213" indent="-457094" algn="l" defTabSz="18283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400" indent="-457094" algn="l" defTabSz="18283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586" indent="-457094" algn="l" defTabSz="18283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7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86" algn="l" defTabSz="182837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73" algn="l" defTabSz="182837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60" algn="l" defTabSz="182837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747" algn="l" defTabSz="182837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933" algn="l" defTabSz="182837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119" algn="l" defTabSz="182837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306" algn="l" defTabSz="182837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493" algn="l" defTabSz="182837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emf"/><Relationship Id="rId4" Type="http://schemas.openxmlformats.org/officeDocument/2006/relationships/image" Target="../media/image2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microsoft.com/office/2007/relationships/hdphoto" Target="../media/hdphoto2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microsoft.com/office/2007/relationships/hdphoto" Target="../media/hdphoto1.wdp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A402894-EDBD-AE41-BB55-4A364972E68C}"/>
              </a:ext>
            </a:extLst>
          </p:cNvPr>
          <p:cNvGrpSpPr/>
          <p:nvPr/>
        </p:nvGrpSpPr>
        <p:grpSpPr>
          <a:xfrm>
            <a:off x="1538953" y="5272949"/>
            <a:ext cx="20777708" cy="8525411"/>
            <a:chOff x="5226049" y="2492483"/>
            <a:chExt cx="16159111" cy="8525411"/>
          </a:xfrm>
        </p:grpSpPr>
        <p:sp>
          <p:nvSpPr>
            <p:cNvPr id="6" name="TextBox 5"/>
            <p:cNvSpPr txBox="1"/>
            <p:nvPr/>
          </p:nvSpPr>
          <p:spPr>
            <a:xfrm>
              <a:off x="5226049" y="2492483"/>
              <a:ext cx="16159111" cy="8525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0" b="1" dirty="0">
                  <a:solidFill>
                    <a:schemeClr val="accent6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Chapter </a:t>
              </a:r>
              <a:r>
                <a:rPr lang="en-US" altLang="zh-CN" sz="10000" b="1" dirty="0">
                  <a:solidFill>
                    <a:schemeClr val="accent6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8</a:t>
              </a:r>
              <a:r>
                <a:rPr lang="en-US" sz="10000" b="1" dirty="0">
                  <a:solidFill>
                    <a:schemeClr val="accent6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 Accounting for Receivables</a:t>
              </a:r>
            </a:p>
            <a:p>
              <a:endParaRPr lang="en-US" sz="10000" b="1" dirty="0">
                <a:solidFill>
                  <a:schemeClr val="accent6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  <a:p>
              <a:endParaRPr lang="en-US" sz="10000" b="1" dirty="0">
                <a:solidFill>
                  <a:schemeClr val="accent6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  <a:p>
              <a:endParaRPr lang="en-US" sz="10000" b="1" dirty="0">
                <a:solidFill>
                  <a:schemeClr val="accent6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  <a:p>
              <a:endParaRPr lang="en-US" sz="4800" b="1" dirty="0">
                <a:solidFill>
                  <a:schemeClr val="accent6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B57B822-7A0C-6848-BB12-849399ADD4F0}"/>
                </a:ext>
              </a:extLst>
            </p:cNvPr>
            <p:cNvSpPr txBox="1"/>
            <p:nvPr/>
          </p:nvSpPr>
          <p:spPr>
            <a:xfrm>
              <a:off x="5226050" y="7934848"/>
              <a:ext cx="1372644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spc="3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Instructor: Dr. Yi Cao</a:t>
              </a:r>
            </a:p>
            <a:p>
              <a:r>
                <a:rPr lang="en-US" b="1" spc="3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Email: </a:t>
              </a:r>
              <a:r>
                <a:rPr lang="en-US" b="1" spc="3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caoyi@cuhk.edu.cn</a:t>
              </a:r>
              <a:endParaRPr lang="en-US" b="1" spc="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pic>
        <p:nvPicPr>
          <p:cNvPr id="14" name="图片 6">
            <a:extLst>
              <a:ext uri="{FF2B5EF4-FFF2-40B4-BE49-F238E27FC236}">
                <a16:creationId xmlns:a16="http://schemas.microsoft.com/office/drawing/2014/main" id="{D6C2BC2C-C364-4028-917D-2A40A7C7D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4181" y="10598490"/>
            <a:ext cx="12004066" cy="1637176"/>
          </a:xfrm>
          <a:prstGeom prst="rect">
            <a:avLst/>
          </a:prstGeom>
        </p:spPr>
      </p:pic>
      <p:sp>
        <p:nvSpPr>
          <p:cNvPr id="7" name="Arrow: Chevron 6">
            <a:extLst>
              <a:ext uri="{FF2B5EF4-FFF2-40B4-BE49-F238E27FC236}">
                <a16:creationId xmlns:a16="http://schemas.microsoft.com/office/drawing/2014/main" id="{0934C77E-C75A-467C-9BB6-6FC27A65FD32}"/>
              </a:ext>
            </a:extLst>
          </p:cNvPr>
          <p:cNvSpPr/>
          <p:nvPr/>
        </p:nvSpPr>
        <p:spPr>
          <a:xfrm flipH="1">
            <a:off x="-1083705" y="1800358"/>
            <a:ext cx="13272529" cy="1579490"/>
          </a:xfrm>
          <a:prstGeom prst="chevron">
            <a:avLst/>
          </a:prstGeom>
          <a:solidFill>
            <a:schemeClr val="accent3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Lota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A3DCA7-6F98-485B-B765-0A3C5477E5F6}"/>
              </a:ext>
            </a:extLst>
          </p:cNvPr>
          <p:cNvSpPr/>
          <p:nvPr/>
        </p:nvSpPr>
        <p:spPr>
          <a:xfrm>
            <a:off x="286084" y="2179518"/>
            <a:ext cx="10978776" cy="83099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Lota"/>
              </a:rPr>
              <a:t>ACT2111 Introductory Financial Accounting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8912DC-D855-4D17-9379-F7DBEE3D866B}"/>
              </a:ext>
            </a:extLst>
          </p:cNvPr>
          <p:cNvCxnSpPr/>
          <p:nvPr/>
        </p:nvCxnSpPr>
        <p:spPr>
          <a:xfrm>
            <a:off x="-505326" y="1997242"/>
            <a:ext cx="12488779" cy="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46D48A-958E-4CF3-AA38-DC18751EEAA4}"/>
              </a:ext>
            </a:extLst>
          </p:cNvPr>
          <p:cNvCxnSpPr/>
          <p:nvPr/>
        </p:nvCxnSpPr>
        <p:spPr>
          <a:xfrm>
            <a:off x="-505326" y="3174145"/>
            <a:ext cx="12488779" cy="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67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B15C9-9F75-48AC-B153-9D834AE4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Direct Write-Off Method vs. Allowance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AEA58-0B3D-4518-9722-E26BAD193BD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Under the </a:t>
            </a:r>
            <a:r>
              <a:rPr lang="en-US" b="1" dirty="0"/>
              <a:t>direct write-off method</a:t>
            </a:r>
            <a:r>
              <a:rPr lang="en-US" dirty="0"/>
              <a:t>, companies often record bad debt expense in a period different from the period in which they record the revenue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EDF4BD8-164C-4159-8081-C1028D26EE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505238"/>
              </p:ext>
            </p:extLst>
          </p:nvPr>
        </p:nvGraphicFramePr>
        <p:xfrm>
          <a:off x="12569371" y="5789874"/>
          <a:ext cx="10132308" cy="28160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0661">
                  <a:extLst>
                    <a:ext uri="{9D8B030D-6E8A-4147-A177-3AD203B41FA5}">
                      <a16:colId xmlns:a16="http://schemas.microsoft.com/office/drawing/2014/main" val="4211280349"/>
                    </a:ext>
                  </a:extLst>
                </a:gridCol>
                <a:gridCol w="1158146">
                  <a:extLst>
                    <a:ext uri="{9D8B030D-6E8A-4147-A177-3AD203B41FA5}">
                      <a16:colId xmlns:a16="http://schemas.microsoft.com/office/drawing/2014/main" val="2188561394"/>
                    </a:ext>
                  </a:extLst>
                </a:gridCol>
                <a:gridCol w="1503501">
                  <a:extLst>
                    <a:ext uri="{9D8B030D-6E8A-4147-A177-3AD203B41FA5}">
                      <a16:colId xmlns:a16="http://schemas.microsoft.com/office/drawing/2014/main" val="3816982805"/>
                    </a:ext>
                  </a:extLst>
                </a:gridCol>
              </a:tblGrid>
              <a:tr h="752707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rgbClr val="00B050"/>
                          </a:solidFill>
                        </a:rPr>
                        <a:t>Bad Debt Expense </a:t>
                      </a:r>
                      <a:r>
                        <a:rPr lang="en-US" sz="4000" b="1" dirty="0">
                          <a:solidFill>
                            <a:schemeClr val="tx2"/>
                          </a:solidFill>
                        </a:rPr>
                        <a:t>(actual loss)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3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0" i="0" u="none" strike="noStrike" baseline="0" dirty="0">
                          <a:solidFill>
                            <a:sysClr val="windowText" lastClr="000000"/>
                          </a:solidFill>
                          <a:latin typeface="STIX-Regular"/>
                        </a:rPr>
                        <a:t>400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4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53853"/>
                  </a:ext>
                </a:extLst>
              </a:tr>
              <a:tr h="752707">
                <a:tc>
                  <a:txBody>
                    <a:bodyPr/>
                    <a:lstStyle/>
                    <a:p>
                      <a:r>
                        <a:rPr lang="en-US" sz="4000" b="0" dirty="0">
                          <a:solidFill>
                            <a:sysClr val="windowText" lastClr="000000"/>
                          </a:solidFill>
                        </a:rPr>
                        <a:t>        Accounts Receivable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4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3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0" i="0" u="none" strike="noStrike" baseline="0" dirty="0">
                          <a:solidFill>
                            <a:sysClr val="windowText" lastClr="000000"/>
                          </a:solidFill>
                          <a:latin typeface="STIX-Regular"/>
                        </a:rPr>
                        <a:t>400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189582"/>
                  </a:ext>
                </a:extLst>
              </a:tr>
              <a:tr h="1246194">
                <a:tc gridSpan="3">
                  <a:txBody>
                    <a:bodyPr/>
                    <a:lstStyle/>
                    <a:p>
                      <a:pPr marL="0" marR="0" lvl="0" indent="0" algn="l" defTabSz="18283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0" i="0" u="none" strike="noStrike" baseline="0" dirty="0">
                          <a:solidFill>
                            <a:sysClr val="windowText" lastClr="000000"/>
                          </a:solidFill>
                          <a:latin typeface="STIX-Regular"/>
                        </a:rPr>
                        <a:t>(To record write-off of an uncollectible account)</a:t>
                      </a:r>
                      <a:endParaRPr lang="en-US" sz="4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953533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BB39B07D-7092-45E2-85C9-DBB2C29CFC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728751"/>
              </p:ext>
            </p:extLst>
          </p:nvPr>
        </p:nvGraphicFramePr>
        <p:xfrm>
          <a:off x="1482272" y="5789874"/>
          <a:ext cx="10595428" cy="27557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33486">
                  <a:extLst>
                    <a:ext uri="{9D8B030D-6E8A-4147-A177-3AD203B41FA5}">
                      <a16:colId xmlns:a16="http://schemas.microsoft.com/office/drawing/2014/main" val="4211280349"/>
                    </a:ext>
                  </a:extLst>
                </a:gridCol>
                <a:gridCol w="2789720">
                  <a:extLst>
                    <a:ext uri="{9D8B030D-6E8A-4147-A177-3AD203B41FA5}">
                      <a16:colId xmlns:a16="http://schemas.microsoft.com/office/drawing/2014/main" val="2188561394"/>
                    </a:ext>
                  </a:extLst>
                </a:gridCol>
                <a:gridCol w="1572222">
                  <a:extLst>
                    <a:ext uri="{9D8B030D-6E8A-4147-A177-3AD203B41FA5}">
                      <a16:colId xmlns:a16="http://schemas.microsoft.com/office/drawing/2014/main" val="3816982805"/>
                    </a:ext>
                  </a:extLst>
                </a:gridCol>
              </a:tblGrid>
              <a:tr h="918599">
                <a:tc>
                  <a:txBody>
                    <a:bodyPr/>
                    <a:lstStyle/>
                    <a:p>
                      <a:r>
                        <a:rPr lang="en-US" sz="4000" b="0" dirty="0">
                          <a:solidFill>
                            <a:sysClr val="windowText" lastClr="000000"/>
                          </a:solidFill>
                        </a:rPr>
                        <a:t>Accounts Receivable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3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0" i="0" u="none" strike="noStrike" baseline="0" dirty="0">
                          <a:solidFill>
                            <a:sysClr val="windowText" lastClr="000000"/>
                          </a:solidFill>
                          <a:latin typeface="STIX-Regular"/>
                        </a:rPr>
                        <a:t>1,600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4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53853"/>
                  </a:ext>
                </a:extLst>
              </a:tr>
              <a:tr h="918599">
                <a:tc>
                  <a:txBody>
                    <a:bodyPr/>
                    <a:lstStyle/>
                    <a:p>
                      <a:r>
                        <a:rPr lang="en-US" sz="4000" b="0" dirty="0">
                          <a:solidFill>
                            <a:sysClr val="windowText" lastClr="000000"/>
                          </a:solidFill>
                        </a:rPr>
                        <a:t>        </a:t>
                      </a:r>
                      <a:r>
                        <a:rPr lang="en-US" sz="4000" b="1" dirty="0">
                          <a:solidFill>
                            <a:sysClr val="windowText" lastClr="000000"/>
                          </a:solidFill>
                        </a:rPr>
                        <a:t>Service Revenue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4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3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0" i="0" u="none" strike="noStrike" baseline="0" dirty="0">
                          <a:solidFill>
                            <a:sysClr val="windowText" lastClr="000000"/>
                          </a:solidFill>
                          <a:latin typeface="STIX-Regular"/>
                        </a:rPr>
                        <a:t>1,600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189582"/>
                  </a:ext>
                </a:extLst>
              </a:tr>
              <a:tr h="918599">
                <a:tc gridSpan="3">
                  <a:txBody>
                    <a:bodyPr/>
                    <a:lstStyle/>
                    <a:p>
                      <a:pPr marL="0" marR="0" lvl="0" indent="0" algn="l" defTabSz="18283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0" i="0" u="none" strike="noStrike" baseline="0" dirty="0">
                          <a:solidFill>
                            <a:sysClr val="windowText" lastClr="000000"/>
                          </a:solidFill>
                          <a:latin typeface="STIX-Regular"/>
                        </a:rPr>
                        <a:t>(To record service revenue on credit)</a:t>
                      </a:r>
                      <a:endParaRPr lang="en-US" sz="4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95353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BBB2891-87CE-4AF6-9D64-E27D84859314}"/>
              </a:ext>
            </a:extLst>
          </p:cNvPr>
          <p:cNvSpPr txBox="1"/>
          <p:nvPr/>
        </p:nvSpPr>
        <p:spPr>
          <a:xfrm>
            <a:off x="1482272" y="5081988"/>
            <a:ext cx="105954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</a:rPr>
              <a:t>Year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846D56-296E-4B95-AA08-6E0BB214646F}"/>
              </a:ext>
            </a:extLst>
          </p:cNvPr>
          <p:cNvSpPr txBox="1"/>
          <p:nvPr/>
        </p:nvSpPr>
        <p:spPr>
          <a:xfrm>
            <a:off x="12569371" y="5081988"/>
            <a:ext cx="105954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</a:rPr>
              <a:t>Year 202</a:t>
            </a:r>
            <a:r>
              <a:rPr lang="en-US" altLang="zh-CN" sz="4000" b="1" dirty="0">
                <a:solidFill>
                  <a:schemeClr val="accent1"/>
                </a:solidFill>
              </a:rPr>
              <a:t>2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C63542-0B8C-4EF9-85CC-9FFC592AE49C}"/>
              </a:ext>
            </a:extLst>
          </p:cNvPr>
          <p:cNvSpPr txBox="1"/>
          <p:nvPr/>
        </p:nvSpPr>
        <p:spPr>
          <a:xfrm>
            <a:off x="6248400" y="11989830"/>
            <a:ext cx="122151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Mismatching of expenses with revenues (in different periods)</a:t>
            </a:r>
          </a:p>
        </p:txBody>
      </p:sp>
      <p:pic>
        <p:nvPicPr>
          <p:cNvPr id="5122" name="Picture 2" descr="Tummy Cat Scared In The Tv Blank Template - Imgflip">
            <a:extLst>
              <a:ext uri="{FF2B5EF4-FFF2-40B4-BE49-F238E27FC236}">
                <a16:creationId xmlns:a16="http://schemas.microsoft.com/office/drawing/2014/main" id="{2B1486A7-295A-48AF-BB4A-D53AF2C079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82"/>
          <a:stretch/>
        </p:blipFill>
        <p:spPr bwMode="auto">
          <a:xfrm>
            <a:off x="3416980" y="8547078"/>
            <a:ext cx="7004277" cy="349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Tummy Cat Scared In The Tv Blank Template - Imgflip">
            <a:extLst>
              <a:ext uri="{FF2B5EF4-FFF2-40B4-BE49-F238E27FC236}">
                <a16:creationId xmlns:a16="http://schemas.microsoft.com/office/drawing/2014/main" id="{59507B7A-19CA-412D-B933-CA63AF2E95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82"/>
          <a:stretch/>
        </p:blipFill>
        <p:spPr bwMode="auto">
          <a:xfrm>
            <a:off x="14364946" y="8547078"/>
            <a:ext cx="7004277" cy="349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E9BA184-473C-4DCC-A2FF-D547AC0F84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20875" r="74090" b="27638"/>
          <a:stretch/>
        </p:blipFill>
        <p:spPr>
          <a:xfrm>
            <a:off x="6821715" y="8920801"/>
            <a:ext cx="2872922" cy="1982423"/>
          </a:xfrm>
          <a:prstGeom prst="roundRect">
            <a:avLst>
              <a:gd name="adj" fmla="val 13622"/>
            </a:avLst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4CCDB5-2994-4477-B1AF-7FC9040BA0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169" t="20875" r="19922" b="27638"/>
          <a:stretch/>
        </p:blipFill>
        <p:spPr>
          <a:xfrm>
            <a:off x="17867084" y="8816939"/>
            <a:ext cx="2872922" cy="1982423"/>
          </a:xfrm>
          <a:prstGeom prst="roundRect">
            <a:avLst>
              <a:gd name="adj" fmla="val 13622"/>
            </a:avLst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6D82599-1CCD-43C3-9337-C902B5CF1C34}"/>
              </a:ext>
            </a:extLst>
          </p:cNvPr>
          <p:cNvCxnSpPr>
            <a:cxnSpLocks/>
          </p:cNvCxnSpPr>
          <p:nvPr/>
        </p:nvCxnSpPr>
        <p:spPr>
          <a:xfrm>
            <a:off x="12322175" y="5790913"/>
            <a:ext cx="0" cy="6252519"/>
          </a:xfrm>
          <a:prstGeom prst="line">
            <a:avLst/>
          </a:prstGeom>
          <a:ln w="762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B3E7B30-3FCD-4403-A52E-BD24911B25D3}"/>
              </a:ext>
            </a:extLst>
          </p:cNvPr>
          <p:cNvCxnSpPr/>
          <p:nvPr/>
        </p:nvCxnSpPr>
        <p:spPr>
          <a:xfrm flipV="1">
            <a:off x="6248400" y="6115050"/>
            <a:ext cx="6320971" cy="914400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6847C-D9A6-407C-A08D-F603E85C2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8 Accounting for Receivables | ACT2111 Introductory Financial Accounting (2023)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BB48AA-3355-4E54-8335-053A9F43A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051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B71EE-70B3-4BBC-A2FF-B2FB7C6D6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Direct Write-Off Method vs. Allowance Method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4F5D6-74FB-4EA2-A176-D4B4F775F3B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allowance method </a:t>
            </a:r>
            <a:r>
              <a:rPr lang="en-US" dirty="0"/>
              <a:t>of accounting for bad debts involves estimating uncollectible accounts at the end of each period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6642AF5-38B9-4DA3-9AF3-334FCAAE7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242977"/>
              </p:ext>
            </p:extLst>
          </p:nvPr>
        </p:nvGraphicFramePr>
        <p:xfrm>
          <a:off x="12569371" y="5112766"/>
          <a:ext cx="10595428" cy="27557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4129">
                  <a:extLst>
                    <a:ext uri="{9D8B030D-6E8A-4147-A177-3AD203B41FA5}">
                      <a16:colId xmlns:a16="http://schemas.microsoft.com/office/drawing/2014/main" val="4211280349"/>
                    </a:ext>
                  </a:extLst>
                </a:gridCol>
                <a:gridCol w="1209077">
                  <a:extLst>
                    <a:ext uri="{9D8B030D-6E8A-4147-A177-3AD203B41FA5}">
                      <a16:colId xmlns:a16="http://schemas.microsoft.com/office/drawing/2014/main" val="2188561394"/>
                    </a:ext>
                  </a:extLst>
                </a:gridCol>
                <a:gridCol w="1572222">
                  <a:extLst>
                    <a:ext uri="{9D8B030D-6E8A-4147-A177-3AD203B41FA5}">
                      <a16:colId xmlns:a16="http://schemas.microsoft.com/office/drawing/2014/main" val="3816982805"/>
                    </a:ext>
                  </a:extLst>
                </a:gridCol>
              </a:tblGrid>
              <a:tr h="918599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rgbClr val="0070C0"/>
                          </a:solidFill>
                        </a:rPr>
                        <a:t>Allowance for Doubtful Accounts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3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0" i="0" u="none" strike="noStrike" baseline="0" dirty="0">
                          <a:solidFill>
                            <a:sysClr val="windowText" lastClr="000000"/>
                          </a:solidFill>
                          <a:latin typeface="STIX-Regular"/>
                        </a:rPr>
                        <a:t>400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4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53853"/>
                  </a:ext>
                </a:extLst>
              </a:tr>
              <a:tr h="918599">
                <a:tc>
                  <a:txBody>
                    <a:bodyPr/>
                    <a:lstStyle/>
                    <a:p>
                      <a:r>
                        <a:rPr lang="en-US" sz="4000" b="0" dirty="0">
                          <a:solidFill>
                            <a:sysClr val="windowText" lastClr="000000"/>
                          </a:solidFill>
                        </a:rPr>
                        <a:t>        Accounts Receivable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4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3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0" i="0" u="none" strike="noStrike" baseline="0" dirty="0">
                          <a:solidFill>
                            <a:sysClr val="windowText" lastClr="000000"/>
                          </a:solidFill>
                          <a:latin typeface="STIX-Regular"/>
                        </a:rPr>
                        <a:t>400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189582"/>
                  </a:ext>
                </a:extLst>
              </a:tr>
              <a:tr h="918599">
                <a:tc gridSpan="3">
                  <a:txBody>
                    <a:bodyPr/>
                    <a:lstStyle/>
                    <a:p>
                      <a:pPr marL="0" marR="0" lvl="0" indent="0" algn="l" defTabSz="18283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0" i="0" u="none" strike="noStrike" baseline="0" dirty="0">
                          <a:solidFill>
                            <a:sysClr val="windowText" lastClr="000000"/>
                          </a:solidFill>
                          <a:latin typeface="STIX-Regular"/>
                        </a:rPr>
                        <a:t>(To record write-off of an uncollectible account)</a:t>
                      </a:r>
                      <a:endParaRPr lang="en-US" sz="4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953533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84BC0FA9-BD56-4CB8-803E-026096B17C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660848"/>
              </p:ext>
            </p:extLst>
          </p:nvPr>
        </p:nvGraphicFramePr>
        <p:xfrm>
          <a:off x="1482272" y="5112766"/>
          <a:ext cx="10595428" cy="27557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33486">
                  <a:extLst>
                    <a:ext uri="{9D8B030D-6E8A-4147-A177-3AD203B41FA5}">
                      <a16:colId xmlns:a16="http://schemas.microsoft.com/office/drawing/2014/main" val="4211280349"/>
                    </a:ext>
                  </a:extLst>
                </a:gridCol>
                <a:gridCol w="2789720">
                  <a:extLst>
                    <a:ext uri="{9D8B030D-6E8A-4147-A177-3AD203B41FA5}">
                      <a16:colId xmlns:a16="http://schemas.microsoft.com/office/drawing/2014/main" val="2188561394"/>
                    </a:ext>
                  </a:extLst>
                </a:gridCol>
                <a:gridCol w="1572222">
                  <a:extLst>
                    <a:ext uri="{9D8B030D-6E8A-4147-A177-3AD203B41FA5}">
                      <a16:colId xmlns:a16="http://schemas.microsoft.com/office/drawing/2014/main" val="3816982805"/>
                    </a:ext>
                  </a:extLst>
                </a:gridCol>
              </a:tblGrid>
              <a:tr h="918599">
                <a:tc>
                  <a:txBody>
                    <a:bodyPr/>
                    <a:lstStyle/>
                    <a:p>
                      <a:r>
                        <a:rPr lang="en-US" sz="4000" b="0" dirty="0">
                          <a:solidFill>
                            <a:sysClr val="windowText" lastClr="000000"/>
                          </a:solidFill>
                        </a:rPr>
                        <a:t>Accounts Receivable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3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0" i="0" u="none" strike="noStrike" baseline="0" dirty="0">
                          <a:solidFill>
                            <a:sysClr val="windowText" lastClr="000000"/>
                          </a:solidFill>
                          <a:latin typeface="STIX-Regular"/>
                        </a:rPr>
                        <a:t>1,600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4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53853"/>
                  </a:ext>
                </a:extLst>
              </a:tr>
              <a:tr h="918599">
                <a:tc>
                  <a:txBody>
                    <a:bodyPr/>
                    <a:lstStyle/>
                    <a:p>
                      <a:r>
                        <a:rPr lang="en-US" sz="4000" b="0" dirty="0">
                          <a:solidFill>
                            <a:sysClr val="windowText" lastClr="000000"/>
                          </a:solidFill>
                        </a:rPr>
                        <a:t>        </a:t>
                      </a:r>
                      <a:r>
                        <a:rPr lang="en-US" sz="4000" b="1" dirty="0">
                          <a:solidFill>
                            <a:sysClr val="windowText" lastClr="000000"/>
                          </a:solidFill>
                        </a:rPr>
                        <a:t>Service Revenue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4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3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0" i="0" u="none" strike="noStrike" baseline="0" dirty="0">
                          <a:solidFill>
                            <a:sysClr val="windowText" lastClr="000000"/>
                          </a:solidFill>
                          <a:latin typeface="STIX-Regular"/>
                        </a:rPr>
                        <a:t>1,600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189582"/>
                  </a:ext>
                </a:extLst>
              </a:tr>
              <a:tr h="918599">
                <a:tc gridSpan="3">
                  <a:txBody>
                    <a:bodyPr/>
                    <a:lstStyle/>
                    <a:p>
                      <a:pPr marL="0" marR="0" lvl="0" indent="0" algn="l" defTabSz="18283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0" i="0" u="none" strike="noStrike" baseline="0" dirty="0">
                          <a:solidFill>
                            <a:sysClr val="windowText" lastClr="000000"/>
                          </a:solidFill>
                          <a:latin typeface="STIX-Regular"/>
                        </a:rPr>
                        <a:t>(To record service revenue on credit)</a:t>
                      </a:r>
                      <a:endParaRPr lang="en-US" sz="4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95353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2F0F756-A6BC-4703-94AC-378B95EC64AD}"/>
              </a:ext>
            </a:extLst>
          </p:cNvPr>
          <p:cNvSpPr txBox="1"/>
          <p:nvPr/>
        </p:nvSpPr>
        <p:spPr>
          <a:xfrm>
            <a:off x="1482272" y="4404880"/>
            <a:ext cx="105954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</a:rPr>
              <a:t>Year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540EC4-2BD2-4D73-BE90-E94CDDA48144}"/>
              </a:ext>
            </a:extLst>
          </p:cNvPr>
          <p:cNvSpPr txBox="1"/>
          <p:nvPr/>
        </p:nvSpPr>
        <p:spPr>
          <a:xfrm>
            <a:off x="12569371" y="4404880"/>
            <a:ext cx="105954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</a:rPr>
              <a:t>Year 2022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12946C-C1A7-49CB-8BEF-A13F636186A5}"/>
              </a:ext>
            </a:extLst>
          </p:cNvPr>
          <p:cNvSpPr txBox="1"/>
          <p:nvPr/>
        </p:nvSpPr>
        <p:spPr>
          <a:xfrm>
            <a:off x="-731539" y="11480871"/>
            <a:ext cx="111469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Better </a:t>
            </a:r>
            <a:r>
              <a:rPr lang="en-US" b="1" dirty="0">
                <a:solidFill>
                  <a:srgbClr val="C00000"/>
                </a:solidFill>
              </a:rPr>
              <a:t>matching of expenses with revenues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(in the same period)</a:t>
            </a: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90EED2BB-A6FD-4D7B-A6D8-FF2F8F0AE4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279653"/>
              </p:ext>
            </p:extLst>
          </p:nvPr>
        </p:nvGraphicFramePr>
        <p:xfrm>
          <a:off x="1482273" y="8736498"/>
          <a:ext cx="10839900" cy="27557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2685">
                  <a:extLst>
                    <a:ext uri="{9D8B030D-6E8A-4147-A177-3AD203B41FA5}">
                      <a16:colId xmlns:a16="http://schemas.microsoft.com/office/drawing/2014/main" val="4211280349"/>
                    </a:ext>
                  </a:extLst>
                </a:gridCol>
                <a:gridCol w="1035558">
                  <a:extLst>
                    <a:ext uri="{9D8B030D-6E8A-4147-A177-3AD203B41FA5}">
                      <a16:colId xmlns:a16="http://schemas.microsoft.com/office/drawing/2014/main" val="2188561394"/>
                    </a:ext>
                  </a:extLst>
                </a:gridCol>
                <a:gridCol w="1361657">
                  <a:extLst>
                    <a:ext uri="{9D8B030D-6E8A-4147-A177-3AD203B41FA5}">
                      <a16:colId xmlns:a16="http://schemas.microsoft.com/office/drawing/2014/main" val="3816982805"/>
                    </a:ext>
                  </a:extLst>
                </a:gridCol>
              </a:tblGrid>
              <a:tr h="1305229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rgbClr val="00B050"/>
                          </a:solidFill>
                        </a:rPr>
                        <a:t>Bad Debt Expense </a:t>
                      </a:r>
                      <a:r>
                        <a:rPr lang="en-US" sz="4000" b="1" dirty="0">
                          <a:solidFill>
                            <a:schemeClr val="tx2"/>
                          </a:solidFill>
                        </a:rPr>
                        <a:t>(estimated loss)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3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0" i="0" u="none" strike="noStrike" baseline="0" dirty="0">
                          <a:solidFill>
                            <a:sysClr val="windowText" lastClr="000000"/>
                          </a:solidFill>
                          <a:latin typeface="STIX-Regular"/>
                        </a:rPr>
                        <a:t>500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4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53853"/>
                  </a:ext>
                </a:extLst>
              </a:tr>
              <a:tr h="725284">
                <a:tc>
                  <a:txBody>
                    <a:bodyPr/>
                    <a:lstStyle/>
                    <a:p>
                      <a:r>
                        <a:rPr lang="en-US" sz="4000" b="0" dirty="0">
                          <a:solidFill>
                            <a:sysClr val="windowText" lastClr="000000"/>
                          </a:solidFill>
                        </a:rPr>
                        <a:t>        </a:t>
                      </a:r>
                      <a:r>
                        <a:rPr lang="en-US" sz="4000" b="1" dirty="0">
                          <a:solidFill>
                            <a:srgbClr val="0070C0"/>
                          </a:solidFill>
                        </a:rPr>
                        <a:t>Allowance for Doubtful Accounts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4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3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0" i="0" u="none" strike="noStrike" baseline="0" dirty="0">
                          <a:solidFill>
                            <a:sysClr val="windowText" lastClr="000000"/>
                          </a:solidFill>
                          <a:latin typeface="STIX-Regular"/>
                        </a:rPr>
                        <a:t>500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189582"/>
                  </a:ext>
                </a:extLst>
              </a:tr>
              <a:tr h="725284">
                <a:tc gridSpan="3">
                  <a:txBody>
                    <a:bodyPr/>
                    <a:lstStyle/>
                    <a:p>
                      <a:pPr marL="0" marR="0" lvl="0" indent="0" algn="l" defTabSz="18283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0" i="0" u="none" strike="noStrike" baseline="0" dirty="0">
                          <a:solidFill>
                            <a:sysClr val="windowText" lastClr="000000"/>
                          </a:solidFill>
                          <a:latin typeface="STIX-Regular"/>
                        </a:rPr>
                        <a:t>(</a:t>
                      </a:r>
                      <a:r>
                        <a:rPr lang="en-US" altLang="zh-CN" sz="4000" b="0" i="0" u="none" strike="noStrike" baseline="0" dirty="0">
                          <a:solidFill>
                            <a:sysClr val="windowText" lastClr="000000"/>
                          </a:solidFill>
                          <a:latin typeface="STIX-Regular"/>
                        </a:rPr>
                        <a:t>To record estimate of uncollectible accounts</a:t>
                      </a:r>
                      <a:r>
                        <a:rPr lang="en-US" sz="4000" b="0" i="0" u="none" strike="noStrike" baseline="0" dirty="0">
                          <a:solidFill>
                            <a:sysClr val="windowText" lastClr="000000"/>
                          </a:solidFill>
                          <a:latin typeface="STIX-Regular"/>
                        </a:rPr>
                        <a:t>)</a:t>
                      </a:r>
                      <a:endParaRPr lang="en-US" sz="4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953533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7E332CF6-4B76-4416-AC48-9C65EBEDAC35}"/>
              </a:ext>
            </a:extLst>
          </p:cNvPr>
          <p:cNvSpPr txBox="1"/>
          <p:nvPr/>
        </p:nvSpPr>
        <p:spPr>
          <a:xfrm>
            <a:off x="1482272" y="8017188"/>
            <a:ext cx="105954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</a:rPr>
              <a:t>Year-end of 2021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452CC7C3-3740-4067-97DD-21CB71948ED0}"/>
              </a:ext>
            </a:extLst>
          </p:cNvPr>
          <p:cNvSpPr/>
          <p:nvPr/>
        </p:nvSpPr>
        <p:spPr>
          <a:xfrm>
            <a:off x="13445899" y="9587713"/>
            <a:ext cx="8722178" cy="2934613"/>
          </a:xfrm>
          <a:prstGeom prst="wedgeRoundRectCallout">
            <a:avLst>
              <a:gd name="adj1" fmla="val -65946"/>
              <a:gd name="adj2" fmla="val -33645"/>
              <a:gd name="adj3" fmla="val 16667"/>
            </a:avLst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ysClr val="windowText" lastClr="000000"/>
                </a:solidFill>
                <a:latin typeface="STIX-Bold"/>
              </a:rPr>
              <a:t>Allowance for Doubtful Accounts is a </a:t>
            </a:r>
            <a:r>
              <a:rPr lang="en-US" sz="4400" b="1" dirty="0">
                <a:solidFill>
                  <a:sysClr val="windowText" lastClr="000000"/>
                </a:solidFill>
                <a:latin typeface="STIX-Bold"/>
              </a:rPr>
              <a:t>contra asset </a:t>
            </a:r>
            <a:r>
              <a:rPr lang="en-US" sz="4400" dirty="0">
                <a:solidFill>
                  <a:sysClr val="windowText" lastClr="000000"/>
                </a:solidFill>
                <a:latin typeface="STIX-Bold"/>
              </a:rPr>
              <a:t>account, related to Accounts Receivable. It is carried forward to the next year</a:t>
            </a:r>
            <a:endParaRPr lang="en-US" sz="4400" dirty="0">
              <a:solidFill>
                <a:sysClr val="windowText" lastClr="00000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37CC20B-A1F3-432E-8021-183F6BA85D2A}"/>
              </a:ext>
            </a:extLst>
          </p:cNvPr>
          <p:cNvCxnSpPr>
            <a:cxnSpLocks/>
          </p:cNvCxnSpPr>
          <p:nvPr/>
        </p:nvCxnSpPr>
        <p:spPr>
          <a:xfrm>
            <a:off x="12322175" y="4057650"/>
            <a:ext cx="0" cy="7537695"/>
          </a:xfrm>
          <a:prstGeom prst="line">
            <a:avLst/>
          </a:prstGeom>
          <a:ln w="762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A5F1B47-9FEC-4282-AB27-E841FE3F8244}"/>
              </a:ext>
            </a:extLst>
          </p:cNvPr>
          <p:cNvSpPr/>
          <p:nvPr/>
        </p:nvSpPr>
        <p:spPr>
          <a:xfrm>
            <a:off x="768634" y="6305550"/>
            <a:ext cx="1593566" cy="2755797"/>
          </a:xfrm>
          <a:custGeom>
            <a:avLst/>
            <a:gdLst>
              <a:gd name="connsiteX0" fmla="*/ 1593566 w 1593566"/>
              <a:gd name="connsiteY0" fmla="*/ 0 h 3124200"/>
              <a:gd name="connsiteX1" fmla="*/ 31466 w 1593566"/>
              <a:gd name="connsiteY1" fmla="*/ 1314450 h 3124200"/>
              <a:gd name="connsiteX2" fmla="*/ 698216 w 1593566"/>
              <a:gd name="connsiteY2" fmla="*/ 312420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3566" h="3124200">
                <a:moveTo>
                  <a:pt x="1593566" y="0"/>
                </a:moveTo>
                <a:cubicBezTo>
                  <a:pt x="887128" y="396875"/>
                  <a:pt x="180691" y="793750"/>
                  <a:pt x="31466" y="1314450"/>
                </a:cubicBezTo>
                <a:cubicBezTo>
                  <a:pt x="-117759" y="1835150"/>
                  <a:pt x="290228" y="2479675"/>
                  <a:pt x="698216" y="3124200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peech Bubble: Rectangle with Corners Rounded 39">
            <a:extLst>
              <a:ext uri="{FF2B5EF4-FFF2-40B4-BE49-F238E27FC236}">
                <a16:creationId xmlns:a16="http://schemas.microsoft.com/office/drawing/2014/main" id="{8C0AB717-9429-4317-8977-0FADFA306773}"/>
              </a:ext>
            </a:extLst>
          </p:cNvPr>
          <p:cNvSpPr/>
          <p:nvPr/>
        </p:nvSpPr>
        <p:spPr>
          <a:xfrm>
            <a:off x="14931573" y="7826498"/>
            <a:ext cx="8722178" cy="1602341"/>
          </a:xfrm>
          <a:prstGeom prst="wedgeRoundRectCallout">
            <a:avLst>
              <a:gd name="adj1" fmla="val 9233"/>
              <a:gd name="adj2" fmla="val -64431"/>
              <a:gd name="adj3" fmla="val 16667"/>
            </a:avLst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ysClr val="windowText" lastClr="000000"/>
                </a:solidFill>
                <a:latin typeface="STIX-Bold"/>
              </a:rPr>
              <a:t>In the next year, the actual write-off does not result in an expense </a:t>
            </a:r>
            <a:endParaRPr lang="en-US" sz="4400" dirty="0">
              <a:solidFill>
                <a:sysClr val="windowText" lastClr="0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1FE9FF-6161-4678-9159-58630161B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8 Accounting for Receivables | ACT2111 Introductory Financial Accounting (2023)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9C21B-FB05-46F2-8104-E4D59A731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797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003C5-79BC-4E1A-9EDD-4C94EDE79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Direct Write-Off Method vs. Allowance Method (cont’d)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385493B-9012-4D91-B413-EFA2AB178CB9}"/>
              </a:ext>
            </a:extLst>
          </p:cNvPr>
          <p:cNvSpPr/>
          <p:nvPr/>
        </p:nvSpPr>
        <p:spPr>
          <a:xfrm>
            <a:off x="5907314" y="5904620"/>
            <a:ext cx="17228457" cy="104502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D84DAE-D3F5-4232-95EB-A8AFFBCDB26A}"/>
              </a:ext>
            </a:extLst>
          </p:cNvPr>
          <p:cNvSpPr txBox="1"/>
          <p:nvPr/>
        </p:nvSpPr>
        <p:spPr>
          <a:xfrm>
            <a:off x="827314" y="6103968"/>
            <a:ext cx="49493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Direct Write-Off Method 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FAF798B-524B-45ED-BE83-FEBEF22084A7}"/>
              </a:ext>
            </a:extLst>
          </p:cNvPr>
          <p:cNvSpPr/>
          <p:nvPr/>
        </p:nvSpPr>
        <p:spPr>
          <a:xfrm>
            <a:off x="5907314" y="10077519"/>
            <a:ext cx="17228457" cy="104502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6F0F3E-3C84-4F71-954E-D8BF21A72170}"/>
              </a:ext>
            </a:extLst>
          </p:cNvPr>
          <p:cNvSpPr txBox="1"/>
          <p:nvPr/>
        </p:nvSpPr>
        <p:spPr>
          <a:xfrm>
            <a:off x="827314" y="10276867"/>
            <a:ext cx="49493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Allowance Method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566573-9DFE-45CB-B057-3B75873FB944}"/>
              </a:ext>
            </a:extLst>
          </p:cNvPr>
          <p:cNvCxnSpPr/>
          <p:nvPr/>
        </p:nvCxnSpPr>
        <p:spPr>
          <a:xfrm>
            <a:off x="13817598" y="2706914"/>
            <a:ext cx="0" cy="8302172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03084C1-3681-4D61-ACE7-5DA41F83BB65}"/>
              </a:ext>
            </a:extLst>
          </p:cNvPr>
          <p:cNvSpPr txBox="1"/>
          <p:nvPr/>
        </p:nvSpPr>
        <p:spPr>
          <a:xfrm>
            <a:off x="10522856" y="2797164"/>
            <a:ext cx="33382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</a:rPr>
              <a:t>Year 2021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A5C829-BE15-469A-A07D-5698DC0FC772}"/>
              </a:ext>
            </a:extLst>
          </p:cNvPr>
          <p:cNvSpPr txBox="1"/>
          <p:nvPr/>
        </p:nvSpPr>
        <p:spPr>
          <a:xfrm>
            <a:off x="13774056" y="2797164"/>
            <a:ext cx="32366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</a:rPr>
              <a:t>Year 2022</a:t>
            </a: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8FF9C144-2BF5-4E90-B775-E304D97F7D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063933"/>
              </p:ext>
            </p:extLst>
          </p:nvPr>
        </p:nvGraphicFramePr>
        <p:xfrm>
          <a:off x="6444344" y="8362583"/>
          <a:ext cx="7084786" cy="2112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8005">
                  <a:extLst>
                    <a:ext uri="{9D8B030D-6E8A-4147-A177-3AD203B41FA5}">
                      <a16:colId xmlns:a16="http://schemas.microsoft.com/office/drawing/2014/main" val="4211280349"/>
                    </a:ext>
                  </a:extLst>
                </a:gridCol>
                <a:gridCol w="676824">
                  <a:extLst>
                    <a:ext uri="{9D8B030D-6E8A-4147-A177-3AD203B41FA5}">
                      <a16:colId xmlns:a16="http://schemas.microsoft.com/office/drawing/2014/main" val="2188561394"/>
                    </a:ext>
                  </a:extLst>
                </a:gridCol>
                <a:gridCol w="889957">
                  <a:extLst>
                    <a:ext uri="{9D8B030D-6E8A-4147-A177-3AD203B41FA5}">
                      <a16:colId xmlns:a16="http://schemas.microsoft.com/office/drawing/2014/main" val="3816982805"/>
                    </a:ext>
                  </a:extLst>
                </a:gridCol>
              </a:tblGrid>
              <a:tr h="614234">
                <a:tc>
                  <a:txBody>
                    <a:bodyPr/>
                    <a:lstStyle/>
                    <a:p>
                      <a:r>
                        <a:rPr lang="en-US" sz="2700" b="1" dirty="0">
                          <a:solidFill>
                            <a:srgbClr val="00B050"/>
                          </a:solidFill>
                        </a:rPr>
                        <a:t>Bad Debt Expense </a:t>
                      </a:r>
                      <a:r>
                        <a:rPr lang="en-US" sz="2700" b="1" dirty="0">
                          <a:solidFill>
                            <a:schemeClr val="tx2"/>
                          </a:solidFill>
                        </a:rPr>
                        <a:t>(estimated loss) </a:t>
                      </a:r>
                    </a:p>
                  </a:txBody>
                  <a:tcPr marL="61143" marR="61143" marT="30571" marB="3057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3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 b="0" i="0" u="none" strike="noStrike" baseline="0" dirty="0">
                          <a:solidFill>
                            <a:sysClr val="windowText" lastClr="000000"/>
                          </a:solidFill>
                          <a:latin typeface="STIX-Regular"/>
                        </a:rPr>
                        <a:t>XXX</a:t>
                      </a:r>
                    </a:p>
                  </a:txBody>
                  <a:tcPr marL="61143" marR="61143" marT="30571" marB="3057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1143" marR="61143" marT="30571" marB="3057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53853"/>
                  </a:ext>
                </a:extLst>
              </a:tr>
              <a:tr h="614234">
                <a:tc>
                  <a:txBody>
                    <a:bodyPr/>
                    <a:lstStyle/>
                    <a:p>
                      <a:r>
                        <a:rPr lang="en-US" sz="2700" b="0" dirty="0">
                          <a:solidFill>
                            <a:sysClr val="windowText" lastClr="000000"/>
                          </a:solidFill>
                        </a:rPr>
                        <a:t>        </a:t>
                      </a:r>
                      <a:r>
                        <a:rPr lang="en-US" sz="2700" b="1" dirty="0">
                          <a:solidFill>
                            <a:srgbClr val="0070C0"/>
                          </a:solidFill>
                        </a:rPr>
                        <a:t>Allowance for Doubtful Accounts</a:t>
                      </a:r>
                    </a:p>
                  </a:txBody>
                  <a:tcPr marL="61143" marR="61143" marT="30571" marB="30571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1143" marR="61143" marT="30571" marB="30571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3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 b="0" i="0" u="none" strike="noStrike" baseline="0" dirty="0">
                          <a:solidFill>
                            <a:sysClr val="windowText" lastClr="000000"/>
                          </a:solidFill>
                          <a:latin typeface="STIX-Regular"/>
                        </a:rPr>
                        <a:t>XXX</a:t>
                      </a:r>
                    </a:p>
                  </a:txBody>
                  <a:tcPr marL="61143" marR="61143" marT="30571" marB="30571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189582"/>
                  </a:ext>
                </a:extLst>
              </a:tr>
              <a:tr h="614234">
                <a:tc gridSpan="3">
                  <a:txBody>
                    <a:bodyPr/>
                    <a:lstStyle/>
                    <a:p>
                      <a:pPr marL="0" marR="0" lvl="0" indent="0" algn="l" defTabSz="18283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 b="0" i="0" u="none" strike="noStrike" baseline="0" dirty="0">
                          <a:solidFill>
                            <a:sysClr val="windowText" lastClr="000000"/>
                          </a:solidFill>
                          <a:latin typeface="STIX-Regular"/>
                        </a:rPr>
                        <a:t>(</a:t>
                      </a:r>
                      <a:r>
                        <a:rPr lang="en-US" altLang="zh-CN" sz="2700" b="0" i="0" u="none" strike="noStrike" baseline="0" dirty="0">
                          <a:solidFill>
                            <a:sysClr val="windowText" lastClr="000000"/>
                          </a:solidFill>
                          <a:latin typeface="STIX-Regular"/>
                        </a:rPr>
                        <a:t>To record estimate of uncollectible accounts</a:t>
                      </a:r>
                      <a:r>
                        <a:rPr lang="en-US" sz="2700" b="0" i="0" u="none" strike="noStrike" baseline="0" dirty="0">
                          <a:solidFill>
                            <a:sysClr val="windowText" lastClr="000000"/>
                          </a:solidFill>
                          <a:latin typeface="STIX-Regular"/>
                        </a:rPr>
                        <a:t>)</a:t>
                      </a:r>
                      <a:endParaRPr lang="en-US" sz="2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17112" marR="117112" marT="58556" marB="5855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953533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A522ECAD-CEA8-4FDF-A332-8AF0A7ABE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6076357"/>
              </p:ext>
            </p:extLst>
          </p:nvPr>
        </p:nvGraphicFramePr>
        <p:xfrm>
          <a:off x="14928849" y="8362583"/>
          <a:ext cx="7082973" cy="2127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3693">
                  <a:extLst>
                    <a:ext uri="{9D8B030D-6E8A-4147-A177-3AD203B41FA5}">
                      <a16:colId xmlns:a16="http://schemas.microsoft.com/office/drawing/2014/main" val="4211280349"/>
                    </a:ext>
                  </a:extLst>
                </a:gridCol>
                <a:gridCol w="808260">
                  <a:extLst>
                    <a:ext uri="{9D8B030D-6E8A-4147-A177-3AD203B41FA5}">
                      <a16:colId xmlns:a16="http://schemas.microsoft.com/office/drawing/2014/main" val="2188561394"/>
                    </a:ext>
                  </a:extLst>
                </a:gridCol>
                <a:gridCol w="1051020">
                  <a:extLst>
                    <a:ext uri="{9D8B030D-6E8A-4147-A177-3AD203B41FA5}">
                      <a16:colId xmlns:a16="http://schemas.microsoft.com/office/drawing/2014/main" val="3816982805"/>
                    </a:ext>
                  </a:extLst>
                </a:gridCol>
              </a:tblGrid>
              <a:tr h="614077">
                <a:tc>
                  <a:txBody>
                    <a:bodyPr/>
                    <a:lstStyle/>
                    <a:p>
                      <a:r>
                        <a:rPr lang="en-US" sz="2700" b="1" dirty="0">
                          <a:solidFill>
                            <a:srgbClr val="0070C0"/>
                          </a:solidFill>
                        </a:rPr>
                        <a:t>Allowance for Doubtful Accounts</a:t>
                      </a:r>
                    </a:p>
                  </a:txBody>
                  <a:tcPr marL="61127" marR="61127" marT="30564" marB="3056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3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 b="0" i="0" u="none" strike="noStrike" baseline="0" dirty="0">
                          <a:solidFill>
                            <a:sysClr val="windowText" lastClr="000000"/>
                          </a:solidFill>
                          <a:latin typeface="STIX-Regular"/>
                        </a:rPr>
                        <a:t>XXX</a:t>
                      </a:r>
                    </a:p>
                  </a:txBody>
                  <a:tcPr marL="61127" marR="61127" marT="30564" marB="3056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1127" marR="61127" marT="30564" marB="3056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53853"/>
                  </a:ext>
                </a:extLst>
              </a:tr>
              <a:tr h="614077">
                <a:tc>
                  <a:txBody>
                    <a:bodyPr/>
                    <a:lstStyle/>
                    <a:p>
                      <a:r>
                        <a:rPr lang="en-US" sz="2700" b="0" dirty="0">
                          <a:solidFill>
                            <a:sysClr val="windowText" lastClr="000000"/>
                          </a:solidFill>
                        </a:rPr>
                        <a:t>        Accounts Receivable </a:t>
                      </a:r>
                    </a:p>
                  </a:txBody>
                  <a:tcPr marL="61127" marR="61127" marT="30564" marB="30564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1127" marR="61127" marT="30564" marB="30564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3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 b="0" i="0" u="none" strike="noStrike" baseline="0" dirty="0">
                          <a:solidFill>
                            <a:sysClr val="windowText" lastClr="000000"/>
                          </a:solidFill>
                          <a:latin typeface="STIX-Regular"/>
                        </a:rPr>
                        <a:t>XXX</a:t>
                      </a:r>
                    </a:p>
                  </a:txBody>
                  <a:tcPr marL="61127" marR="61127" marT="30564" marB="30564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189582"/>
                  </a:ext>
                </a:extLst>
              </a:tr>
              <a:tr h="614077">
                <a:tc gridSpan="3">
                  <a:txBody>
                    <a:bodyPr/>
                    <a:lstStyle/>
                    <a:p>
                      <a:pPr marL="0" marR="0" lvl="0" indent="0" algn="l" defTabSz="18283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 b="0" i="0" u="none" strike="noStrike" baseline="0" dirty="0">
                          <a:solidFill>
                            <a:sysClr val="windowText" lastClr="000000"/>
                          </a:solidFill>
                          <a:latin typeface="STIX-Regular"/>
                        </a:rPr>
                        <a:t>(To record write-off of an uncollectible account)</a:t>
                      </a:r>
                      <a:endParaRPr lang="en-US" sz="2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75889" marR="75889" marT="37945" marB="3794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953533"/>
                  </a:ext>
                </a:extLst>
              </a:tr>
            </a:tbl>
          </a:graphicData>
        </a:graphic>
      </p:graphicFrame>
      <p:graphicFrame>
        <p:nvGraphicFramePr>
          <p:cNvPr id="20" name="Table 4">
            <a:extLst>
              <a:ext uri="{FF2B5EF4-FFF2-40B4-BE49-F238E27FC236}">
                <a16:creationId xmlns:a16="http://schemas.microsoft.com/office/drawing/2014/main" id="{B1AA3A5D-ECAF-4E19-B8CC-FC9FD87BA6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517094"/>
              </p:ext>
            </p:extLst>
          </p:nvPr>
        </p:nvGraphicFramePr>
        <p:xfrm>
          <a:off x="14928849" y="4261737"/>
          <a:ext cx="7082968" cy="1842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2349">
                  <a:extLst>
                    <a:ext uri="{9D8B030D-6E8A-4147-A177-3AD203B41FA5}">
                      <a16:colId xmlns:a16="http://schemas.microsoft.com/office/drawing/2014/main" val="4211280349"/>
                    </a:ext>
                  </a:extLst>
                </a:gridCol>
                <a:gridCol w="809600">
                  <a:extLst>
                    <a:ext uri="{9D8B030D-6E8A-4147-A177-3AD203B41FA5}">
                      <a16:colId xmlns:a16="http://schemas.microsoft.com/office/drawing/2014/main" val="2188561394"/>
                    </a:ext>
                  </a:extLst>
                </a:gridCol>
                <a:gridCol w="1051019">
                  <a:extLst>
                    <a:ext uri="{9D8B030D-6E8A-4147-A177-3AD203B41FA5}">
                      <a16:colId xmlns:a16="http://schemas.microsoft.com/office/drawing/2014/main" val="3816982805"/>
                    </a:ext>
                  </a:extLst>
                </a:gridCol>
              </a:tblGrid>
              <a:tr h="614077">
                <a:tc>
                  <a:txBody>
                    <a:bodyPr/>
                    <a:lstStyle/>
                    <a:p>
                      <a:r>
                        <a:rPr lang="en-US" sz="2700" b="1" dirty="0">
                          <a:solidFill>
                            <a:srgbClr val="00B050"/>
                          </a:solidFill>
                        </a:rPr>
                        <a:t>Bad Debt Expense </a:t>
                      </a:r>
                      <a:r>
                        <a:rPr lang="en-US" sz="2700" b="1" dirty="0">
                          <a:solidFill>
                            <a:schemeClr val="tx2"/>
                          </a:solidFill>
                        </a:rPr>
                        <a:t>(actual loss) </a:t>
                      </a:r>
                    </a:p>
                  </a:txBody>
                  <a:tcPr marL="61127" marR="61127" marT="30563" marB="3056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3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 b="0" i="0" u="none" strike="noStrike" baseline="0" dirty="0">
                          <a:solidFill>
                            <a:sysClr val="windowText" lastClr="000000"/>
                          </a:solidFill>
                          <a:latin typeface="STIX-Regular"/>
                        </a:rPr>
                        <a:t>XXX</a:t>
                      </a:r>
                    </a:p>
                  </a:txBody>
                  <a:tcPr marL="61127" marR="61127" marT="30563" marB="3056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1127" marR="61127" marT="30563" marB="3056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53853"/>
                  </a:ext>
                </a:extLst>
              </a:tr>
              <a:tr h="614077">
                <a:tc>
                  <a:txBody>
                    <a:bodyPr/>
                    <a:lstStyle/>
                    <a:p>
                      <a:r>
                        <a:rPr lang="en-US" sz="2700" b="0" dirty="0">
                          <a:solidFill>
                            <a:sysClr val="windowText" lastClr="000000"/>
                          </a:solidFill>
                        </a:rPr>
                        <a:t>        Accounts Receivable </a:t>
                      </a:r>
                    </a:p>
                  </a:txBody>
                  <a:tcPr marL="61127" marR="61127" marT="30563" marB="30563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1127" marR="61127" marT="30563" marB="30563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3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 b="0" i="0" u="none" strike="noStrike" baseline="0" dirty="0">
                          <a:solidFill>
                            <a:sysClr val="windowText" lastClr="000000"/>
                          </a:solidFill>
                          <a:latin typeface="STIX-Regular"/>
                        </a:rPr>
                        <a:t>XXX</a:t>
                      </a:r>
                    </a:p>
                  </a:txBody>
                  <a:tcPr marL="61127" marR="61127" marT="30563" marB="30563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189582"/>
                  </a:ext>
                </a:extLst>
              </a:tr>
              <a:tr h="614077">
                <a:tc gridSpan="3">
                  <a:txBody>
                    <a:bodyPr/>
                    <a:lstStyle/>
                    <a:p>
                      <a:pPr marL="0" marR="0" lvl="0" indent="0" algn="l" defTabSz="18283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 b="0" i="0" u="none" strike="noStrike" baseline="0" dirty="0">
                          <a:solidFill>
                            <a:sysClr val="windowText" lastClr="000000"/>
                          </a:solidFill>
                          <a:latin typeface="STIX-Regular"/>
                        </a:rPr>
                        <a:t>(To record write-off of an uncollectible account)</a:t>
                      </a:r>
                      <a:endParaRPr lang="en-US" sz="2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1127" marR="61127" marT="30563" marB="3056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953533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C6AD767-F834-4B0E-ABBE-9B27B9F63334}"/>
              </a:ext>
            </a:extLst>
          </p:cNvPr>
          <p:cNvSpPr txBox="1"/>
          <p:nvPr/>
        </p:nvSpPr>
        <p:spPr>
          <a:xfrm>
            <a:off x="6949175" y="4715042"/>
            <a:ext cx="52396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No adjusting entry</a:t>
            </a:r>
          </a:p>
        </p:txBody>
      </p:sp>
    </p:spTree>
    <p:extLst>
      <p:ext uri="{BB962C8B-B14F-4D97-AF65-F5344CB8AC3E}">
        <p14:creationId xmlns:p14="http://schemas.microsoft.com/office/powerpoint/2010/main" val="1938792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048A5-7C90-463A-B3DB-514BFD7C6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Allowance Method – Recording Estimated </a:t>
            </a:r>
            <a:r>
              <a:rPr lang="en-US" dirty="0" err="1"/>
              <a:t>Uncollectibles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FC805-1EBD-4D15-8B27-0FE8AA33B80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Assume that Hampson Furniture has credit sales of €1,200,000 in 2021. Of this amount, €200,000 of receivables remains uncollected on December 31. The credit manager estimates that €12,000 of these receivables will be uncollectible</a:t>
            </a:r>
          </a:p>
          <a:p>
            <a:r>
              <a:rPr lang="en-US" dirty="0"/>
              <a:t>The adjusting entry to record the estimated </a:t>
            </a:r>
            <a:r>
              <a:rPr lang="en-US" dirty="0" err="1"/>
              <a:t>uncollectibles</a:t>
            </a:r>
            <a:r>
              <a:rPr lang="en-US" dirty="0"/>
              <a:t> increases (debits) Bad Debt Expense and increases (credits) Allowance for Doubtful Accounts, as follows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C063B6-B925-45CD-BE1F-656FE1F7536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707900" y="9230116"/>
            <a:ext cx="21583900" cy="26710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146297-59DD-43C2-A498-2B7DB7CC1580}"/>
              </a:ext>
            </a:extLst>
          </p:cNvPr>
          <p:cNvSpPr txBox="1"/>
          <p:nvPr/>
        </p:nvSpPr>
        <p:spPr>
          <a:xfrm>
            <a:off x="15965905" y="8460675"/>
            <a:ext cx="478857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b="1" dirty="0">
                <a:solidFill>
                  <a:srgbClr val="C00000"/>
                </a:solidFill>
              </a:rPr>
              <a:t>  Income Statement</a:t>
            </a:r>
            <a:endParaRPr lang="en-US" sz="4400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5DEAA7-E2BA-49EE-882D-689EE9C9121F}"/>
              </a:ext>
            </a:extLst>
          </p:cNvPr>
          <p:cNvSpPr txBox="1"/>
          <p:nvPr/>
        </p:nvSpPr>
        <p:spPr>
          <a:xfrm>
            <a:off x="13824285" y="11747571"/>
            <a:ext cx="795497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C00000"/>
                </a:solidFill>
              </a:rPr>
              <a:t>Statement of</a:t>
            </a:r>
            <a:r>
              <a:rPr lang="zh-CN" altLang="en-US" sz="4400" b="1" dirty="0">
                <a:solidFill>
                  <a:srgbClr val="C00000"/>
                </a:solidFill>
              </a:rPr>
              <a:t> </a:t>
            </a:r>
            <a:r>
              <a:rPr lang="en-US" altLang="zh-CN" sz="4400" b="1" dirty="0">
                <a:solidFill>
                  <a:srgbClr val="C00000"/>
                </a:solidFill>
              </a:rPr>
              <a:t>Financial</a:t>
            </a:r>
            <a:r>
              <a:rPr lang="zh-CN" altLang="en-US" sz="4400" b="1" dirty="0">
                <a:solidFill>
                  <a:srgbClr val="C00000"/>
                </a:solidFill>
              </a:rPr>
              <a:t> </a:t>
            </a:r>
            <a:r>
              <a:rPr lang="en-US" altLang="zh-CN" sz="4400" b="1" dirty="0">
                <a:solidFill>
                  <a:srgbClr val="C00000"/>
                </a:solidFill>
              </a:rPr>
              <a:t>Position</a:t>
            </a:r>
            <a:endParaRPr lang="en-US" sz="4400" b="1" dirty="0">
              <a:solidFill>
                <a:srgbClr val="C0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A89214-88E2-40CF-9715-7F81CE41E164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9661358" y="8845396"/>
            <a:ext cx="6304547" cy="657698"/>
          </a:xfrm>
          <a:prstGeom prst="straightConnector1">
            <a:avLst/>
          </a:prstGeom>
          <a:ln w="76200">
            <a:solidFill>
              <a:srgbClr val="FCCD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EBF644-C7E5-443D-997A-AF9565700319}"/>
              </a:ext>
            </a:extLst>
          </p:cNvPr>
          <p:cNvCxnSpPr>
            <a:cxnSpLocks/>
          </p:cNvCxnSpPr>
          <p:nvPr/>
        </p:nvCxnSpPr>
        <p:spPr>
          <a:xfrm>
            <a:off x="12970042" y="10373263"/>
            <a:ext cx="3308684" cy="1527868"/>
          </a:xfrm>
          <a:prstGeom prst="straightConnector1">
            <a:avLst/>
          </a:prstGeom>
          <a:ln w="76200">
            <a:solidFill>
              <a:srgbClr val="FCCD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091093-80D5-46BB-9F35-457099711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8 Accounting for Receivables | ACT2111 Introductory Financial Accounting (2023)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50CD3-1254-44E2-BDEB-BD829F249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112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048A5-7C90-463A-B3DB-514BFD7C6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Allowance Method – </a:t>
            </a:r>
            <a:r>
              <a:rPr lang="en-US" b="1" dirty="0"/>
              <a:t>Allowance for Doubtful Accounts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FC805-1EBD-4D15-8B27-0FE8AA33B80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/>
              <a:t>Allowance for Doubtful Accounts </a:t>
            </a:r>
            <a:r>
              <a:rPr lang="en-US" dirty="0"/>
              <a:t>shows the estimated amount of claims on customers that the company expects will become uncollectible in the future</a:t>
            </a:r>
          </a:p>
        </p:txBody>
      </p:sp>
      <p:graphicFrame>
        <p:nvGraphicFramePr>
          <p:cNvPr id="7" name="Table 6" descr="Table is screen readable.">
            <a:extLst>
              <a:ext uri="{FF2B5EF4-FFF2-40B4-BE49-F238E27FC236}">
                <a16:creationId xmlns:a16="http://schemas.microsoft.com/office/drawing/2014/main" id="{B2D1DAB3-03D9-435D-B177-D27047091D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329994"/>
              </p:ext>
            </p:extLst>
          </p:nvPr>
        </p:nvGraphicFramePr>
        <p:xfrm>
          <a:off x="1255296" y="5057272"/>
          <a:ext cx="16515347" cy="7306178"/>
        </p:xfrm>
        <a:graphic>
          <a:graphicData uri="http://schemas.openxmlformats.org/drawingml/2006/table">
            <a:tbl>
              <a:tblPr/>
              <a:tblGrid>
                <a:gridCol w="111076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3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7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31322">
                <a:tc gridSpan="4"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48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Hampson Furniture</a:t>
                      </a:r>
                    </a:p>
                    <a:p>
                      <a:pPr algn="ctr" fontAlgn="b"/>
                      <a:r>
                        <a:rPr lang="en-US" sz="48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Statement of Financial Position (partial)</a:t>
                      </a:r>
                    </a:p>
                  </a:txBody>
                  <a:tcPr marT="91440" marB="9144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6E78">
                        <a:tint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4233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4233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4233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6408"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4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Current Assets</a:t>
                      </a:r>
                      <a:endParaRPr lang="en-US" sz="48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27432" marB="27432"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48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27432" marB="27432"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48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27432" marB="27432"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48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27432" marB="27432"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6408"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48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Supplies</a:t>
                      </a:r>
                    </a:p>
                  </a:txBody>
                  <a:tcPr marL="365760" marT="27432" marB="2743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endParaRPr lang="en-US" sz="48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T="27432" marB="2743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48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T="27432" marB="2743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0" u="none" strike="noStrike" dirty="0">
                          <a:solidFill>
                            <a:schemeClr val="tx2"/>
                          </a:solidFill>
                          <a:effectLst/>
                        </a:rPr>
                        <a:t>€  25,000</a:t>
                      </a:r>
                      <a:endParaRPr lang="en-US" sz="48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T="27432" marB="2743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6408"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48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Inventory</a:t>
                      </a:r>
                    </a:p>
                  </a:txBody>
                  <a:tcPr marL="365760" marT="27432" marB="2743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endParaRPr lang="en-US" sz="48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T="27432" marB="2743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48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T="27432" marB="2743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48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310,000</a:t>
                      </a:r>
                    </a:p>
                  </a:txBody>
                  <a:tcPr marL="4233" marT="27432" marB="2743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96408"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4800" b="1" u="none" strike="noStrike" dirty="0">
                          <a:solidFill>
                            <a:srgbClr val="990000"/>
                          </a:solidFill>
                          <a:effectLst/>
                        </a:rPr>
                        <a:t>Accounts receivable</a:t>
                      </a:r>
                      <a:endParaRPr lang="en-US" sz="4800" b="1" i="0" u="none" strike="noStrike" dirty="0">
                        <a:solidFill>
                          <a:srgbClr val="99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0" marT="27432" marB="2743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4800" b="1" u="none" strike="noStrike" dirty="0">
                          <a:solidFill>
                            <a:srgbClr val="990000"/>
                          </a:solidFill>
                          <a:effectLst/>
                        </a:rPr>
                        <a:t>€200,000</a:t>
                      </a:r>
                      <a:endParaRPr lang="en-US" sz="4800" b="1" i="0" u="none" strike="noStrike" dirty="0">
                        <a:solidFill>
                          <a:srgbClr val="99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T="27432" marB="2743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4800" b="1" i="0" u="none" strike="noStrike" dirty="0">
                        <a:solidFill>
                          <a:srgbClr val="99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T="27432" marB="2743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4800" b="1" i="0" u="none" strike="noStrike" dirty="0">
                        <a:solidFill>
                          <a:srgbClr val="99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T="27432" marB="2743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6408"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GB" sz="4800" b="1" u="none" strike="noStrike" dirty="0">
                          <a:solidFill>
                            <a:srgbClr val="990000"/>
                          </a:solidFill>
                          <a:effectLst/>
                        </a:rPr>
                        <a:t>Less: Allowance for doubtful accounts</a:t>
                      </a:r>
                      <a:endParaRPr lang="en-US" sz="4800" b="1" i="0" u="none" strike="noStrike" dirty="0">
                        <a:solidFill>
                          <a:srgbClr val="99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0" marR="640080" marT="27432" marB="2743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4800" b="1" u="none" strike="noStrike" dirty="0">
                          <a:solidFill>
                            <a:srgbClr val="990000"/>
                          </a:solidFill>
                          <a:effectLst/>
                        </a:rPr>
                        <a:t>12,000</a:t>
                      </a:r>
                      <a:endParaRPr lang="en-US" sz="4800" b="1" i="0" u="none" strike="noStrike" dirty="0">
                        <a:solidFill>
                          <a:srgbClr val="99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T="27432" marB="2743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4800" b="1" i="0" u="none" strike="noStrike" dirty="0">
                        <a:solidFill>
                          <a:srgbClr val="99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T="27432" marB="2743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4800" b="1" u="none" strike="noStrike" dirty="0">
                          <a:solidFill>
                            <a:srgbClr val="990000"/>
                          </a:solidFill>
                          <a:effectLst/>
                        </a:rPr>
                        <a:t>188,000</a:t>
                      </a:r>
                      <a:endParaRPr lang="en-US" sz="4800" b="1" i="0" u="none" strike="noStrike" dirty="0">
                        <a:solidFill>
                          <a:srgbClr val="99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T="27432" marB="2743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6408"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4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Cash</a:t>
                      </a:r>
                      <a:endParaRPr lang="en-US" sz="48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0" marT="27432" marB="2743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48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T="27432" marB="27432"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48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T="27432" marB="2743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4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14,800</a:t>
                      </a:r>
                      <a:endParaRPr lang="en-US" sz="48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T="27432" marB="2743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96408"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4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Total current assets</a:t>
                      </a:r>
                      <a:endParaRPr lang="en-US" sz="48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0" marT="27432" marB="2743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48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T="27432" marB="2743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48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T="27432" marB="2743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4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€537,800</a:t>
                      </a:r>
                      <a:endParaRPr lang="en-US" sz="48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T="27432" marB="27432"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944E86B1-6637-40BA-8DD1-9F45359464E8}"/>
              </a:ext>
            </a:extLst>
          </p:cNvPr>
          <p:cNvSpPr/>
          <p:nvPr/>
        </p:nvSpPr>
        <p:spPr>
          <a:xfrm>
            <a:off x="18576757" y="8518358"/>
            <a:ext cx="5354053" cy="2251228"/>
          </a:xfrm>
          <a:prstGeom prst="wedgeRoundRectCallout">
            <a:avLst>
              <a:gd name="adj1" fmla="val -61527"/>
              <a:gd name="adj2" fmla="val 29376"/>
              <a:gd name="adj3" fmla="val 16667"/>
            </a:avLst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ysClr val="windowText" lastClr="000000"/>
                </a:solidFill>
                <a:latin typeface="STIX-Bold"/>
              </a:rPr>
              <a:t>Cash (net) realizable value </a:t>
            </a:r>
            <a:endParaRPr lang="en-US" sz="3200" dirty="0">
              <a:solidFill>
                <a:sysClr val="windowText" lastClr="000000"/>
              </a:solidFill>
              <a:latin typeface="STIX-Bold"/>
            </a:endParaRPr>
          </a:p>
          <a:p>
            <a:pPr algn="ctr"/>
            <a:r>
              <a:rPr lang="en-US" sz="3200" dirty="0">
                <a:solidFill>
                  <a:sysClr val="windowText" lastClr="000000"/>
                </a:solidFill>
                <a:latin typeface="STIX-Bold"/>
              </a:rPr>
              <a:t>the net amount the company expects to receive in cash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70152F-4C6C-4EA5-8648-F86F96325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8 Accounting for Receivables | ACT2111 Introductory Financial Accounting (2023)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50AFC8-5B3D-4983-8FA7-8B4CCF350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044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048A5-7C90-463A-B3DB-514BFD7C6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Allowance Method – </a:t>
            </a:r>
            <a:r>
              <a:rPr lang="en-US" b="1" dirty="0"/>
              <a:t>Recording the Actual Write-Off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FC805-1EBD-4D15-8B27-0FE8AA33B80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When they have exhausted all means (such as letters, calls, and legal action) of collecting a past-due account and collection appears impossible, the company writes off the account</a:t>
            </a:r>
          </a:p>
          <a:p>
            <a:pPr lvl="1"/>
            <a:r>
              <a:rPr lang="en-US" dirty="0"/>
              <a:t>Example: Assume that the financial vice president of Hampson Furniture authorizes a write-off of the €500 balance owed by R. A. Ware on March 1, 2021. The entry to record the write-off is as follows.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F14226-1D50-4120-BF3E-3C824BBCF3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r="45451"/>
          <a:stretch/>
        </p:blipFill>
        <p:spPr>
          <a:xfrm>
            <a:off x="7193286" y="7029225"/>
            <a:ext cx="11479725" cy="2296445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F9284648-5597-4D6E-9448-96967EF2C16E}"/>
              </a:ext>
            </a:extLst>
          </p:cNvPr>
          <p:cNvSpPr/>
          <p:nvPr/>
        </p:nvSpPr>
        <p:spPr>
          <a:xfrm>
            <a:off x="15328828" y="10049062"/>
            <a:ext cx="8361947" cy="2251228"/>
          </a:xfrm>
          <a:prstGeom prst="wedgeRoundRectCallout">
            <a:avLst>
              <a:gd name="adj1" fmla="val -38937"/>
              <a:gd name="adj2" fmla="val -92478"/>
              <a:gd name="adj3" fmla="val 16667"/>
            </a:avLst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  <a:latin typeface="STIX-Bold"/>
              </a:rPr>
              <a:t>Under the allowance method, companies debit every bad debt write-off to the </a:t>
            </a:r>
            <a:r>
              <a:rPr lang="en-US" sz="3200" b="1" dirty="0">
                <a:solidFill>
                  <a:sysClr val="windowText" lastClr="000000"/>
                </a:solidFill>
                <a:latin typeface="STIX-Bold"/>
              </a:rPr>
              <a:t>allowance</a:t>
            </a:r>
            <a:r>
              <a:rPr lang="en-US" sz="3200" dirty="0">
                <a:solidFill>
                  <a:sysClr val="windowText" lastClr="000000"/>
                </a:solidFill>
                <a:latin typeface="STIX-Bold"/>
              </a:rPr>
              <a:t> account rather than to Bad Debt Expense</a:t>
            </a:r>
          </a:p>
        </p:txBody>
      </p:sp>
      <p:pic>
        <p:nvPicPr>
          <p:cNvPr id="6146" name="Picture 2" descr="Doraemon Hindi 2019 - Doraemon Hindi latest episode - Doremon Hindi 2019 -  Nobita Shizuka - YouTube">
            <a:extLst>
              <a:ext uri="{FF2B5EF4-FFF2-40B4-BE49-F238E27FC236}">
                <a16:creationId xmlns:a16="http://schemas.microsoft.com/office/drawing/2014/main" id="{9BF00719-DA18-4C84-A347-F3DF9B330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9928894"/>
            <a:ext cx="4728147" cy="265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FA76CD-A600-4A66-BDC0-4EDB1BD9E0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75245"/>
          <a:stretch/>
        </p:blipFill>
        <p:spPr>
          <a:xfrm>
            <a:off x="18673011" y="7029225"/>
            <a:ext cx="5209672" cy="2296445"/>
          </a:xfrm>
          <a:prstGeom prst="rect">
            <a:avLst/>
          </a:prstGeom>
        </p:spPr>
      </p:pic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6591098C-4C9A-4C3A-8D7A-7363EAFCA272}"/>
              </a:ext>
            </a:extLst>
          </p:cNvPr>
          <p:cNvSpPr/>
          <p:nvPr/>
        </p:nvSpPr>
        <p:spPr>
          <a:xfrm>
            <a:off x="708527" y="8226492"/>
            <a:ext cx="3154945" cy="1830607"/>
          </a:xfrm>
          <a:prstGeom prst="wedgeRoundRectCallout">
            <a:avLst>
              <a:gd name="adj1" fmla="val 30818"/>
              <a:gd name="adj2" fmla="val 72297"/>
              <a:gd name="adj3" fmla="val 16667"/>
            </a:avLst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ysClr val="windowText" lastClr="000000"/>
              </a:solidFill>
              <a:latin typeface="STIX-Bold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BF161DBA-F5BE-4795-AA07-429F932EFB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8" t="26023" r="7314" b="26012"/>
          <a:stretch/>
        </p:blipFill>
        <p:spPr bwMode="auto">
          <a:xfrm>
            <a:off x="1263317" y="8572911"/>
            <a:ext cx="2045366" cy="128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BAEB3296-47EE-45E6-8603-CD2DBDE28F3B}"/>
              </a:ext>
            </a:extLst>
          </p:cNvPr>
          <p:cNvSpPr/>
          <p:nvPr/>
        </p:nvSpPr>
        <p:spPr>
          <a:xfrm>
            <a:off x="6168596" y="8877102"/>
            <a:ext cx="3154945" cy="1830607"/>
          </a:xfrm>
          <a:prstGeom prst="wedgeRoundRectCallout">
            <a:avLst>
              <a:gd name="adj1" fmla="val -41640"/>
              <a:gd name="adj2" fmla="val 60467"/>
              <a:gd name="adj3" fmla="val 16667"/>
            </a:avLst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ysClr val="windowText" lastClr="000000"/>
              </a:solidFill>
              <a:latin typeface="STIX-Bold"/>
            </a:endParaRPr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CCEF2FEB-02F1-4C2E-9B82-F7C6AB77DDE4}"/>
              </a:ext>
            </a:extLst>
          </p:cNvPr>
          <p:cNvSpPr/>
          <p:nvPr/>
        </p:nvSpPr>
        <p:spPr>
          <a:xfrm>
            <a:off x="6858000" y="8988968"/>
            <a:ext cx="1667590" cy="1667590"/>
          </a:xfrm>
          <a:prstGeom prst="mathMultiply">
            <a:avLst/>
          </a:prstGeom>
          <a:solidFill>
            <a:srgbClr val="F893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1FE5FD-6BCC-411F-9F91-0BCFE1DAC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8 Accounting for Receivables | ACT2111 Introductory Financial Accounting (2023)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586C1-1DC9-4BBB-8A8A-46B5C84E9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79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048A5-7C90-463A-B3DB-514BFD7C6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Allowance Method – </a:t>
            </a:r>
            <a:r>
              <a:rPr lang="en-US" altLang="zh-CN" b="1" dirty="0"/>
              <a:t>Effect of</a:t>
            </a:r>
            <a:r>
              <a:rPr lang="en-US" b="1" dirty="0"/>
              <a:t> the Actual Write-Off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FC805-1EBD-4D15-8B27-0FE8AA33B80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A write-off does not affect c</a:t>
            </a:r>
            <a:r>
              <a:rPr lang="en-US" dirty="0"/>
              <a:t>ash realizable value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sz="4400" dirty="0"/>
              <a:t>The write-off of the account reduces both Accounts Receivable and Allowance for Doubtful Accounts by</a:t>
            </a:r>
            <a:r>
              <a:rPr lang="zh-CN" altLang="en-US" sz="4400" dirty="0"/>
              <a:t> </a:t>
            </a:r>
            <a:r>
              <a:rPr lang="en-US" altLang="zh-CN" sz="4400" dirty="0"/>
              <a:t>the same amount</a:t>
            </a:r>
            <a:endParaRPr lang="en-US" sz="4400" dirty="0"/>
          </a:p>
          <a:p>
            <a:pPr lvl="1"/>
            <a:r>
              <a:rPr lang="en-US" sz="4400" dirty="0"/>
              <a:t>Cash realizable value </a:t>
            </a:r>
            <a:r>
              <a:rPr lang="en-US" altLang="zh-CN" sz="4400" dirty="0"/>
              <a:t>of accounts receivable </a:t>
            </a:r>
            <a:r>
              <a:rPr lang="en-US" sz="4400" dirty="0"/>
              <a:t>remains unchanged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D82203-B35E-4299-8650-802959377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844" y="3349637"/>
            <a:ext cx="17834534" cy="22157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D90172-ED97-4744-AB1E-4FC53D89C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844" y="6010551"/>
            <a:ext cx="17834534" cy="334225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608AFD-628D-4B91-92D3-B44A2CD1EFBF}"/>
              </a:ext>
            </a:extLst>
          </p:cNvPr>
          <p:cNvCxnSpPr/>
          <p:nvPr/>
        </p:nvCxnSpPr>
        <p:spPr>
          <a:xfrm>
            <a:off x="12918097" y="7303564"/>
            <a:ext cx="3152273" cy="0"/>
          </a:xfrm>
          <a:prstGeom prst="straightConnector1">
            <a:avLst/>
          </a:prstGeom>
          <a:ln w="76200">
            <a:solidFill>
              <a:srgbClr val="F893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E342CA9-6FB9-434B-9968-4A72A2AEB82C}"/>
              </a:ext>
            </a:extLst>
          </p:cNvPr>
          <p:cNvCxnSpPr/>
          <p:nvPr/>
        </p:nvCxnSpPr>
        <p:spPr>
          <a:xfrm>
            <a:off x="12918097" y="7929206"/>
            <a:ext cx="3152273" cy="0"/>
          </a:xfrm>
          <a:prstGeom prst="straightConnector1">
            <a:avLst/>
          </a:prstGeom>
          <a:ln w="76200">
            <a:solidFill>
              <a:srgbClr val="F893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85DA979-6010-4041-92D6-52B8BDCD8466}"/>
              </a:ext>
            </a:extLst>
          </p:cNvPr>
          <p:cNvSpPr txBox="1"/>
          <p:nvPr/>
        </p:nvSpPr>
        <p:spPr>
          <a:xfrm>
            <a:off x="13727220" y="6700584"/>
            <a:ext cx="15340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9387"/>
                </a:solidFill>
              </a:rPr>
              <a:t>- €500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B856A8-A4AB-4C72-887A-461B5422806F}"/>
              </a:ext>
            </a:extLst>
          </p:cNvPr>
          <p:cNvSpPr txBox="1"/>
          <p:nvPr/>
        </p:nvSpPr>
        <p:spPr>
          <a:xfrm>
            <a:off x="13727220" y="7368806"/>
            <a:ext cx="15340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9387"/>
                </a:solidFill>
              </a:rPr>
              <a:t>- €500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23453F0-08AF-4FB9-B09E-A34F399B507B}"/>
              </a:ext>
            </a:extLst>
          </p:cNvPr>
          <p:cNvCxnSpPr/>
          <p:nvPr/>
        </p:nvCxnSpPr>
        <p:spPr>
          <a:xfrm>
            <a:off x="18537942" y="7303564"/>
            <a:ext cx="3152273" cy="0"/>
          </a:xfrm>
          <a:prstGeom prst="straightConnector1">
            <a:avLst/>
          </a:prstGeom>
          <a:ln w="76200">
            <a:solidFill>
              <a:srgbClr val="F893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3590D61-3321-4F6F-8A60-1F94DADBB5A7}"/>
              </a:ext>
            </a:extLst>
          </p:cNvPr>
          <p:cNvCxnSpPr/>
          <p:nvPr/>
        </p:nvCxnSpPr>
        <p:spPr>
          <a:xfrm>
            <a:off x="18537942" y="7929206"/>
            <a:ext cx="3152273" cy="0"/>
          </a:xfrm>
          <a:prstGeom prst="straightConnector1">
            <a:avLst/>
          </a:prstGeom>
          <a:ln w="76200">
            <a:solidFill>
              <a:srgbClr val="F893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FD04121-3440-4BA2-A14B-2ECB0A7B03F1}"/>
              </a:ext>
            </a:extLst>
          </p:cNvPr>
          <p:cNvSpPr txBox="1"/>
          <p:nvPr/>
        </p:nvSpPr>
        <p:spPr>
          <a:xfrm>
            <a:off x="19347065" y="6700584"/>
            <a:ext cx="15340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9387"/>
                </a:solidFill>
              </a:rPr>
              <a:t>- €XXX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7CBB5E-05D6-4CCC-A174-D2D9A821144C}"/>
              </a:ext>
            </a:extLst>
          </p:cNvPr>
          <p:cNvSpPr txBox="1"/>
          <p:nvPr/>
        </p:nvSpPr>
        <p:spPr>
          <a:xfrm>
            <a:off x="19347065" y="7368806"/>
            <a:ext cx="15340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9387"/>
                </a:solidFill>
              </a:rPr>
              <a:t>- €XXX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9A29ED-35BC-4E57-AD05-AB5F2AF3A348}"/>
              </a:ext>
            </a:extLst>
          </p:cNvPr>
          <p:cNvSpPr txBox="1"/>
          <p:nvPr/>
        </p:nvSpPr>
        <p:spPr>
          <a:xfrm>
            <a:off x="21600610" y="5511197"/>
            <a:ext cx="245283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dirty="0">
                <a:solidFill>
                  <a:schemeClr val="tx2"/>
                </a:solidFill>
              </a:rPr>
              <a:t>Next</a:t>
            </a:r>
          </a:p>
          <a:p>
            <a:r>
              <a:rPr lang="en-US" altLang="zh-CN" sz="4400" dirty="0">
                <a:solidFill>
                  <a:schemeClr val="tx2"/>
                </a:solidFill>
              </a:rPr>
              <a:t>Write-off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33C2DF-BB21-401C-8771-96C62BA9B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8 Accounting for Receivables | ACT2111 Introductory Financial Accounting (2023)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D5A5FC-6307-44DB-8366-76288B52C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470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048A5-7C90-463A-B3DB-514BFD7C6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/>
              <a:t>Allowance Method – </a:t>
            </a:r>
            <a:r>
              <a:rPr lang="en-US" altLang="zh-CN" sz="6000" b="1" dirty="0"/>
              <a:t>Recovery of an Uncollectible Account</a:t>
            </a:r>
            <a:endParaRPr lang="en-US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FC805-1EBD-4D15-8B27-0FE8AA33B80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Occasionally, a company collects from a customer after it has written off the account as uncollectible. The company makes two entries to record the recovery of a bad debt</a:t>
            </a:r>
          </a:p>
          <a:p>
            <a:r>
              <a:rPr lang="en-US" sz="4400" dirty="0"/>
              <a:t>Assume that on July 1, R. A. Ware pays the €500 amount that Hampson had written off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8B8EA2-13DF-4AAA-9C5A-83A4758776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943600" y="5975315"/>
            <a:ext cx="17443450" cy="5932037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8AC9A50-687D-4D6B-8ACD-2240AB1283E1}"/>
              </a:ext>
            </a:extLst>
          </p:cNvPr>
          <p:cNvSpPr/>
          <p:nvPr/>
        </p:nvSpPr>
        <p:spPr>
          <a:xfrm>
            <a:off x="1512375" y="7579896"/>
            <a:ext cx="4335975" cy="1784690"/>
          </a:xfrm>
          <a:prstGeom prst="wedgeRoundRectCallout">
            <a:avLst>
              <a:gd name="adj1" fmla="val 61637"/>
              <a:gd name="adj2" fmla="val -40646"/>
              <a:gd name="adj3" fmla="val 16667"/>
            </a:avLst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  <a:latin typeface="STIX-Bold"/>
              </a:rPr>
              <a:t>(1) reverses the entry made in writing off the account 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0BA2957E-CFF9-443D-90B5-066FDD0FEE9D}"/>
              </a:ext>
            </a:extLst>
          </p:cNvPr>
          <p:cNvSpPr/>
          <p:nvPr/>
        </p:nvSpPr>
        <p:spPr>
          <a:xfrm>
            <a:off x="1512374" y="10851739"/>
            <a:ext cx="4335975" cy="1784690"/>
          </a:xfrm>
          <a:prstGeom prst="wedgeRoundRectCallout">
            <a:avLst>
              <a:gd name="adj1" fmla="val 61637"/>
              <a:gd name="adj2" fmla="val -40646"/>
              <a:gd name="adj3" fmla="val 16667"/>
            </a:avLst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  <a:latin typeface="STIX-Bold"/>
              </a:rPr>
              <a:t>(2) journalizes the collection in the usual manner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D6CE52-6D61-4A08-9F44-41FCCC254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8 Accounting for Receivables | ACT2111 Introductory Financial Accounting (2023)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719CE0-61FD-481B-87A2-668D4FD42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792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17679-97A6-46F0-8D45-C3E32E6F1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Allowance Method – Summary of Entries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72CEE3-CC55-4325-94C2-E2B3EFA056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b="49719"/>
          <a:stretch/>
        </p:blipFill>
        <p:spPr>
          <a:xfrm>
            <a:off x="6697653" y="2728586"/>
            <a:ext cx="16689397" cy="103846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FAE4DF2-3E38-4323-8F19-1476BD059FD3}"/>
              </a:ext>
            </a:extLst>
          </p:cNvPr>
          <p:cNvGrpSpPr/>
          <p:nvPr/>
        </p:nvGrpSpPr>
        <p:grpSpPr>
          <a:xfrm>
            <a:off x="6697653" y="6367155"/>
            <a:ext cx="16689397" cy="1493108"/>
            <a:chOff x="5885103" y="4893057"/>
            <a:chExt cx="16689397" cy="149310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0084EA3-6356-4CED-B161-E52592328C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rcRect r="45451" b="34981"/>
            <a:stretch/>
          </p:blipFill>
          <p:spPr>
            <a:xfrm>
              <a:off x="5885103" y="4893057"/>
              <a:ext cx="11479725" cy="149310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EE99F89-A62E-4C4F-9E80-B8FC982343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rcRect l="75245" b="34981"/>
            <a:stretch/>
          </p:blipFill>
          <p:spPr>
            <a:xfrm>
              <a:off x="17364828" y="4893057"/>
              <a:ext cx="5209672" cy="149310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7820670-7545-4332-8D11-5745C61B83EB}"/>
              </a:ext>
            </a:extLst>
          </p:cNvPr>
          <p:cNvGrpSpPr/>
          <p:nvPr/>
        </p:nvGrpSpPr>
        <p:grpSpPr>
          <a:xfrm>
            <a:off x="6697653" y="9026519"/>
            <a:ext cx="16689396" cy="2489442"/>
            <a:chOff x="5885103" y="8697637"/>
            <a:chExt cx="16689396" cy="248944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EDBCCDF-6177-448A-9802-4F9D82354A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rcRect t="11470" b="68674"/>
            <a:stretch/>
          </p:blipFill>
          <p:spPr>
            <a:xfrm>
              <a:off x="5885103" y="8697637"/>
              <a:ext cx="16689396" cy="112694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9A665DB-7CF1-49F3-9EBD-69CF908EB7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rcRect t="67229" b="12915"/>
            <a:stretch/>
          </p:blipFill>
          <p:spPr>
            <a:xfrm>
              <a:off x="5885103" y="10060139"/>
              <a:ext cx="16689396" cy="1126940"/>
            </a:xfrm>
            <a:prstGeom prst="rect">
              <a:avLst/>
            </a:prstGeom>
          </p:spPr>
        </p:pic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491ADCC-AD55-4298-99BE-3BF04F43969C}"/>
              </a:ext>
            </a:extLst>
          </p:cNvPr>
          <p:cNvSpPr/>
          <p:nvPr/>
        </p:nvSpPr>
        <p:spPr>
          <a:xfrm>
            <a:off x="965661" y="2508112"/>
            <a:ext cx="5554579" cy="1950534"/>
          </a:xfrm>
          <a:prstGeom prst="roundRect">
            <a:avLst>
              <a:gd name="adj" fmla="val 12215"/>
            </a:avLst>
          </a:prstGeom>
          <a:solidFill>
            <a:schemeClr val="accent2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696F1EB-CFFD-4C4F-B9EA-B84D53E8E1E8}"/>
              </a:ext>
            </a:extLst>
          </p:cNvPr>
          <p:cNvSpPr/>
          <p:nvPr/>
        </p:nvSpPr>
        <p:spPr>
          <a:xfrm>
            <a:off x="736029" y="2272550"/>
            <a:ext cx="5554579" cy="1950534"/>
          </a:xfrm>
          <a:prstGeom prst="roundRect">
            <a:avLst>
              <a:gd name="adj" fmla="val 12215"/>
            </a:avLst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4400" dirty="0">
                <a:solidFill>
                  <a:schemeClr val="tx2"/>
                </a:solidFill>
              </a:rPr>
              <a:t>1 Recording Estimated </a:t>
            </a:r>
            <a:r>
              <a:rPr lang="en-US" altLang="zh-CN" sz="4400" dirty="0" err="1">
                <a:solidFill>
                  <a:schemeClr val="tx2"/>
                </a:solidFill>
              </a:rPr>
              <a:t>Uncollectibles</a:t>
            </a:r>
            <a:endParaRPr lang="en-US" altLang="zh-CN" sz="4400" dirty="0">
              <a:solidFill>
                <a:schemeClr val="tx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798413E-5B23-4A90-9459-228F3C2F3DF2}"/>
              </a:ext>
            </a:extLst>
          </p:cNvPr>
          <p:cNvSpPr/>
          <p:nvPr/>
        </p:nvSpPr>
        <p:spPr>
          <a:xfrm>
            <a:off x="965661" y="6167131"/>
            <a:ext cx="5554579" cy="2313221"/>
          </a:xfrm>
          <a:prstGeom prst="roundRect">
            <a:avLst>
              <a:gd name="adj" fmla="val 12215"/>
            </a:avLst>
          </a:prstGeom>
          <a:solidFill>
            <a:schemeClr val="accent2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B183257-83A7-45FA-ADB8-033A219F9609}"/>
              </a:ext>
            </a:extLst>
          </p:cNvPr>
          <p:cNvSpPr/>
          <p:nvPr/>
        </p:nvSpPr>
        <p:spPr>
          <a:xfrm>
            <a:off x="736029" y="5931569"/>
            <a:ext cx="5554579" cy="2313221"/>
          </a:xfrm>
          <a:prstGeom prst="roundRect">
            <a:avLst>
              <a:gd name="adj" fmla="val 12215"/>
            </a:avLst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4400" dirty="0">
                <a:solidFill>
                  <a:schemeClr val="tx2"/>
                </a:solidFill>
              </a:rPr>
              <a:t>2 Recording the Write-Off of an Uncollectible Account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FEABB6C-915D-47AD-AF56-FB5957AD6AB7}"/>
              </a:ext>
            </a:extLst>
          </p:cNvPr>
          <p:cNvCxnSpPr>
            <a:cxnSpLocks/>
          </p:cNvCxnSpPr>
          <p:nvPr/>
        </p:nvCxnSpPr>
        <p:spPr>
          <a:xfrm>
            <a:off x="842211" y="5221705"/>
            <a:ext cx="22544839" cy="0"/>
          </a:xfrm>
          <a:prstGeom prst="line">
            <a:avLst/>
          </a:prstGeom>
          <a:ln w="762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7C0C22F-06D1-42A9-BDDC-7D862B539825}"/>
              </a:ext>
            </a:extLst>
          </p:cNvPr>
          <p:cNvSpPr/>
          <p:nvPr/>
        </p:nvSpPr>
        <p:spPr>
          <a:xfrm>
            <a:off x="965661" y="9005712"/>
            <a:ext cx="5554579" cy="2766619"/>
          </a:xfrm>
          <a:prstGeom prst="roundRect">
            <a:avLst>
              <a:gd name="adj" fmla="val 12215"/>
            </a:avLst>
          </a:prstGeom>
          <a:solidFill>
            <a:schemeClr val="accent2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45973A9-D8AE-4972-9A7C-E14C8C8ED350}"/>
              </a:ext>
            </a:extLst>
          </p:cNvPr>
          <p:cNvSpPr/>
          <p:nvPr/>
        </p:nvSpPr>
        <p:spPr>
          <a:xfrm>
            <a:off x="736029" y="8770150"/>
            <a:ext cx="5554579" cy="2766619"/>
          </a:xfrm>
          <a:prstGeom prst="roundRect">
            <a:avLst>
              <a:gd name="adj" fmla="val 12215"/>
            </a:avLst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4400" dirty="0">
                <a:solidFill>
                  <a:schemeClr val="tx2"/>
                </a:solidFill>
              </a:rPr>
              <a:t>3 Recovery of an Uncollectible Account (if it happens)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F95797-8CB6-41DF-A3B0-43E6FB8BC7CD}"/>
              </a:ext>
            </a:extLst>
          </p:cNvPr>
          <p:cNvSpPr txBox="1"/>
          <p:nvPr/>
        </p:nvSpPr>
        <p:spPr>
          <a:xfrm>
            <a:off x="842211" y="4575373"/>
            <a:ext cx="12031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chemeClr val="accent2"/>
                </a:solidFill>
              </a:rPr>
              <a:t>2021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4FEB028-EBD3-4391-ABB3-6C3B1CE2E337}"/>
              </a:ext>
            </a:extLst>
          </p:cNvPr>
          <p:cNvSpPr txBox="1"/>
          <p:nvPr/>
        </p:nvSpPr>
        <p:spPr>
          <a:xfrm>
            <a:off x="842211" y="5258120"/>
            <a:ext cx="12031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chemeClr val="accent2"/>
                </a:solidFill>
              </a:rPr>
              <a:t>2022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405745C7-C3FD-4EBA-AA33-EB03A30A9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8 Accounting for Receivables | ACT2111 Introductory Financial Accounting (2023)</a:t>
            </a:r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40E67465-3C90-4980-ACB9-09D98D801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601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17679-97A6-46F0-8D45-C3E32E6F1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Estimating the Allowance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56DBCDC-1F79-4B92-9164-D28915FB06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600" y="2330380"/>
            <a:ext cx="22301200" cy="10338874"/>
          </a:xfrm>
        </p:spPr>
        <p:txBody>
          <a:bodyPr>
            <a:normAutofit/>
          </a:bodyPr>
          <a:lstStyle/>
          <a:p>
            <a:r>
              <a:rPr lang="en-US" b="1" dirty="0"/>
              <a:t>Percentage-of-receivables method</a:t>
            </a:r>
          </a:p>
          <a:p>
            <a:pPr lvl="1"/>
            <a:r>
              <a:rPr lang="en-US" sz="4400" dirty="0"/>
              <a:t>Estimating uncollectible accounts based on the percentage of accounts receivable expected not to be collected</a:t>
            </a:r>
          </a:p>
          <a:p>
            <a:pPr lvl="1"/>
            <a:r>
              <a:rPr lang="en-US" altLang="zh-CN" sz="4400" dirty="0"/>
              <a:t>Example: </a:t>
            </a:r>
            <a:r>
              <a:rPr lang="en-US" sz="4400" dirty="0"/>
              <a:t>Using the </a:t>
            </a:r>
            <a:r>
              <a:rPr lang="en-US" altLang="zh-CN" sz="4400" dirty="0"/>
              <a:t>20</a:t>
            </a:r>
            <a:r>
              <a:rPr lang="en-US" sz="4400" dirty="0"/>
              <a:t>% estimate, </a:t>
            </a:r>
            <a:r>
              <a:rPr lang="en-US" sz="4400" dirty="0" err="1"/>
              <a:t>Kimzey</a:t>
            </a:r>
            <a:r>
              <a:rPr lang="en-US" sz="4400" dirty="0"/>
              <a:t> expects that $4 million of its accounts receivable (or </a:t>
            </a:r>
            <a:r>
              <a:rPr lang="en-US" altLang="zh-CN" sz="4400" dirty="0"/>
              <a:t>20</a:t>
            </a:r>
            <a:r>
              <a:rPr lang="en-US" sz="4400" dirty="0"/>
              <a:t>% of $20 million) likely will never be collected</a:t>
            </a:r>
          </a:p>
          <a:p>
            <a:pPr lvl="1"/>
            <a:endParaRPr lang="en-US" sz="4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ECD4E5-280C-4835-8F56-50597B1563CF}"/>
              </a:ext>
            </a:extLst>
          </p:cNvPr>
          <p:cNvSpPr/>
          <p:nvPr/>
        </p:nvSpPr>
        <p:spPr>
          <a:xfrm>
            <a:off x="11240637" y="6468471"/>
            <a:ext cx="10250032" cy="44494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B1943-0DFB-49F6-94AB-29BD42BC28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418"/>
          <a:stretch/>
        </p:blipFill>
        <p:spPr>
          <a:xfrm>
            <a:off x="3953753" y="6957385"/>
            <a:ext cx="2275620" cy="17882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2CFDE9-E903-458B-A47F-95B294E9B674}"/>
              </a:ext>
            </a:extLst>
          </p:cNvPr>
          <p:cNvSpPr/>
          <p:nvPr/>
        </p:nvSpPr>
        <p:spPr>
          <a:xfrm>
            <a:off x="3791574" y="8745596"/>
            <a:ext cx="259997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$50 mil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Credit sales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During 2021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46BCCC-0A12-4895-8420-C402BDEDED1D}"/>
              </a:ext>
            </a:extLst>
          </p:cNvPr>
          <p:cNvCxnSpPr>
            <a:cxnSpLocks/>
          </p:cNvCxnSpPr>
          <p:nvPr/>
        </p:nvCxnSpPr>
        <p:spPr>
          <a:xfrm>
            <a:off x="2616200" y="10837271"/>
            <a:ext cx="19514065" cy="80692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Right 8">
            <a:extLst>
              <a:ext uri="{FF2B5EF4-FFF2-40B4-BE49-F238E27FC236}">
                <a16:creationId xmlns:a16="http://schemas.microsoft.com/office/drawing/2014/main" id="{41153D2E-50B0-44A3-85BA-469F598BF44E}"/>
              </a:ext>
            </a:extLst>
          </p:cNvPr>
          <p:cNvSpPr/>
          <p:nvPr/>
        </p:nvSpPr>
        <p:spPr>
          <a:xfrm>
            <a:off x="7416800" y="8275706"/>
            <a:ext cx="1498600" cy="93978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E88C3B-5025-4F79-A35E-FF6B7C155F82}"/>
              </a:ext>
            </a:extLst>
          </p:cNvPr>
          <p:cNvSpPr/>
          <p:nvPr/>
        </p:nvSpPr>
        <p:spPr>
          <a:xfrm>
            <a:off x="9411670" y="8745596"/>
            <a:ext cx="365793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$20 mil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Not collected by the end of year</a:t>
            </a:r>
          </a:p>
        </p:txBody>
      </p:sp>
      <p:pic>
        <p:nvPicPr>
          <p:cNvPr id="11" name="Picture 4" descr="Image result for time vector">
            <a:extLst>
              <a:ext uri="{FF2B5EF4-FFF2-40B4-BE49-F238E27FC236}">
                <a16:creationId xmlns:a16="http://schemas.microsoft.com/office/drawing/2014/main" id="{BFA6C224-07EA-46FF-AAAE-C26D69E10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401" y="7050254"/>
            <a:ext cx="1602472" cy="160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6A8C57-99CE-4B1B-9AE6-44B6CA85B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68581" y="6698266"/>
            <a:ext cx="3245479" cy="161149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C6E75F6-F1F9-4ADE-8DDE-19DC1DAE8DD2}"/>
              </a:ext>
            </a:extLst>
          </p:cNvPr>
          <p:cNvGrpSpPr/>
          <p:nvPr/>
        </p:nvGrpSpPr>
        <p:grpSpPr>
          <a:xfrm>
            <a:off x="14987213" y="8677208"/>
            <a:ext cx="3245479" cy="1928444"/>
            <a:chOff x="12943303" y="9298356"/>
            <a:chExt cx="5133978" cy="305057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051AABA-5ABD-46B4-8503-76FBE6F2E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43303" y="9298356"/>
              <a:ext cx="5133978" cy="2549204"/>
            </a:xfrm>
            <a:prstGeom prst="rect">
              <a:avLst/>
            </a:prstGeom>
          </p:spPr>
        </p:pic>
        <p:sp>
          <p:nvSpPr>
            <p:cNvPr id="15" name="Multiplication Sign 14">
              <a:extLst>
                <a:ext uri="{FF2B5EF4-FFF2-40B4-BE49-F238E27FC236}">
                  <a16:creationId xmlns:a16="http://schemas.microsoft.com/office/drawing/2014/main" id="{AD949B41-464D-4247-99A5-D0FD3AC66577}"/>
                </a:ext>
              </a:extLst>
            </p:cNvPr>
            <p:cNvSpPr/>
            <p:nvPr/>
          </p:nvSpPr>
          <p:spPr>
            <a:xfrm>
              <a:off x="15665703" y="10240960"/>
              <a:ext cx="2107975" cy="2107975"/>
            </a:xfrm>
            <a:prstGeom prst="mathMultiply">
              <a:avLst/>
            </a:prstGeom>
            <a:solidFill>
              <a:srgbClr val="FF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Arrow: Down 15">
            <a:extLst>
              <a:ext uri="{FF2B5EF4-FFF2-40B4-BE49-F238E27FC236}">
                <a16:creationId xmlns:a16="http://schemas.microsoft.com/office/drawing/2014/main" id="{3457BE81-547F-4CB0-9F66-F0E91C7CBF84}"/>
              </a:ext>
            </a:extLst>
          </p:cNvPr>
          <p:cNvSpPr/>
          <p:nvPr/>
        </p:nvSpPr>
        <p:spPr>
          <a:xfrm rot="15045554">
            <a:off x="13273017" y="7179524"/>
            <a:ext cx="964333" cy="1240178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BB084CD4-5F69-4FCD-9863-8DBD4DC6F144}"/>
              </a:ext>
            </a:extLst>
          </p:cNvPr>
          <p:cNvSpPr/>
          <p:nvPr/>
        </p:nvSpPr>
        <p:spPr>
          <a:xfrm rot="17632054">
            <a:off x="13255205" y="8901590"/>
            <a:ext cx="964333" cy="1240178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5D2A9F-8C49-4CC0-B2F9-9946143DFB0E}"/>
              </a:ext>
            </a:extLst>
          </p:cNvPr>
          <p:cNvSpPr/>
          <p:nvPr/>
        </p:nvSpPr>
        <p:spPr>
          <a:xfrm>
            <a:off x="17936752" y="6898400"/>
            <a:ext cx="36579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$16 mil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Collectible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A23AD-FC1B-4559-826D-C4A564E9BCC7}"/>
              </a:ext>
            </a:extLst>
          </p:cNvPr>
          <p:cNvSpPr/>
          <p:nvPr/>
        </p:nvSpPr>
        <p:spPr>
          <a:xfrm>
            <a:off x="17936752" y="9405323"/>
            <a:ext cx="36579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$4 mil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Uncollectible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EFFA0A-1341-4768-A79D-E20C18C96DEC}"/>
              </a:ext>
            </a:extLst>
          </p:cNvPr>
          <p:cNvCxnSpPr>
            <a:stCxn id="10" idx="2"/>
          </p:cNvCxnSpPr>
          <p:nvPr/>
        </p:nvCxnSpPr>
        <p:spPr>
          <a:xfrm>
            <a:off x="11240637" y="10499922"/>
            <a:ext cx="0" cy="946949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17F5D79-8022-427D-9D8A-FACC262B45EE}"/>
              </a:ext>
            </a:extLst>
          </p:cNvPr>
          <p:cNvSpPr/>
          <p:nvPr/>
        </p:nvSpPr>
        <p:spPr>
          <a:xfrm>
            <a:off x="5105404" y="10917974"/>
            <a:ext cx="35214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2021</a:t>
            </a:r>
          </a:p>
          <a:p>
            <a:pPr algn="ctr"/>
            <a:r>
              <a:rPr lang="en-US" b="1" dirty="0">
                <a:solidFill>
                  <a:srgbClr val="000000"/>
                </a:solidFill>
              </a:rPr>
              <a:t>(Current Year)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717A98-4BB8-4231-BACB-480EDD6DD02A}"/>
              </a:ext>
            </a:extLst>
          </p:cNvPr>
          <p:cNvSpPr/>
          <p:nvPr/>
        </p:nvSpPr>
        <p:spPr>
          <a:xfrm>
            <a:off x="14736459" y="10917974"/>
            <a:ext cx="35214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202</a:t>
            </a:r>
            <a:r>
              <a:rPr lang="en-US" altLang="zh-CN" b="1" dirty="0">
                <a:solidFill>
                  <a:srgbClr val="000000"/>
                </a:solidFill>
              </a:rPr>
              <a:t>2</a:t>
            </a:r>
            <a:endParaRPr lang="en-US" b="1" dirty="0">
              <a:solidFill>
                <a:srgbClr val="000000"/>
              </a:solidFill>
            </a:endParaRPr>
          </a:p>
          <a:p>
            <a:pPr algn="ctr"/>
            <a:r>
              <a:rPr lang="en-US" b="1" dirty="0">
                <a:solidFill>
                  <a:srgbClr val="000000"/>
                </a:solidFill>
              </a:rPr>
              <a:t>(Next Year)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C6F4F1-7D0B-49C5-9996-427DD3BBFAFF}"/>
              </a:ext>
            </a:extLst>
          </p:cNvPr>
          <p:cNvSpPr/>
          <p:nvPr/>
        </p:nvSpPr>
        <p:spPr>
          <a:xfrm>
            <a:off x="11240636" y="6419237"/>
            <a:ext cx="35214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000000"/>
                </a:solidFill>
              </a:rPr>
              <a:t>Estimate</a:t>
            </a:r>
            <a:endParaRPr lang="en-US" i="1" dirty="0">
              <a:solidFill>
                <a:srgbClr val="00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D87F1A-74EF-4CA3-A214-DD27F5DC4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8 Accounting for Receivables | ACT2111 Introductory Financial Accounting (2023)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BB46977F-1989-443C-89DD-8B5F4B848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824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rrow: Right 23">
            <a:extLst>
              <a:ext uri="{FF2B5EF4-FFF2-40B4-BE49-F238E27FC236}">
                <a16:creationId xmlns:a16="http://schemas.microsoft.com/office/drawing/2014/main" id="{07EA9477-8E56-4A98-AABF-826F40CF71CD}"/>
              </a:ext>
            </a:extLst>
          </p:cNvPr>
          <p:cNvSpPr/>
          <p:nvPr/>
        </p:nvSpPr>
        <p:spPr>
          <a:xfrm>
            <a:off x="7171286" y="4770759"/>
            <a:ext cx="10249939" cy="652740"/>
          </a:xfrm>
          <a:prstGeom prst="rightArrow">
            <a:avLst/>
          </a:prstGeom>
          <a:solidFill>
            <a:schemeClr val="accent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4" descr="Premium Vector | Businessman checking packages.">
            <a:extLst>
              <a:ext uri="{FF2B5EF4-FFF2-40B4-BE49-F238E27FC236}">
                <a16:creationId xmlns:a16="http://schemas.microsoft.com/office/drawing/2014/main" id="{7C4BFC69-E096-4ACA-B445-302857FE8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200" y="566207"/>
            <a:ext cx="3644362" cy="257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DB7622-BFA6-4E51-93C8-8F4C87949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 of Ch6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791EED-4040-4CB8-B83D-183FF62F2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8 Accounting for Receivables | ACT2111 Introductory Financial Accounting (2023)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2AE09-D3CD-44A0-89C8-EC930705D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2" descr="Imágenes de Negocio Local | Vectores, fotos de stock y PSD gratuitos">
            <a:extLst>
              <a:ext uri="{FF2B5EF4-FFF2-40B4-BE49-F238E27FC236}">
                <a16:creationId xmlns:a16="http://schemas.microsoft.com/office/drawing/2014/main" id="{FAFAA0D5-D82B-4DBC-A35A-923F94279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298" y="2514700"/>
            <a:ext cx="3372458" cy="3372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2" descr="Free Vector | Big family icons set">
            <a:extLst>
              <a:ext uri="{FF2B5EF4-FFF2-40B4-BE49-F238E27FC236}">
                <a16:creationId xmlns:a16="http://schemas.microsoft.com/office/drawing/2014/main" id="{1EA75A34-BB2E-405D-9451-61B2B0DF4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2766" y="1125891"/>
            <a:ext cx="3079733" cy="230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C3BB4C60-4B3E-4AA7-A733-72B8E138394D}"/>
              </a:ext>
            </a:extLst>
          </p:cNvPr>
          <p:cNvSpPr/>
          <p:nvPr/>
        </p:nvSpPr>
        <p:spPr>
          <a:xfrm rot="1800000">
            <a:off x="8205212" y="2705070"/>
            <a:ext cx="2951843" cy="1611048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>
                <a:solidFill>
                  <a:schemeClr val="accent1"/>
                </a:solidFill>
              </a:rPr>
              <a:t>Purchases</a:t>
            </a:r>
            <a:endParaRPr lang="en-US" sz="4000" b="1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998E8FD-D7C2-47ED-8F44-4C96F3FFB3F2}"/>
              </a:ext>
            </a:extLst>
          </p:cNvPr>
          <p:cNvSpPr/>
          <p:nvPr/>
        </p:nvSpPr>
        <p:spPr>
          <a:xfrm rot="19800000">
            <a:off x="13811856" y="2729722"/>
            <a:ext cx="2619664" cy="1572550"/>
          </a:xfrm>
          <a:prstGeom prst="rightArrow">
            <a:avLst/>
          </a:prstGeom>
          <a:solidFill>
            <a:srgbClr val="FCCD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Sales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80CFB2C-BCF7-4E69-A3EC-4156CC63E299}"/>
              </a:ext>
            </a:extLst>
          </p:cNvPr>
          <p:cNvSpPr txBox="1"/>
          <p:nvPr/>
        </p:nvSpPr>
        <p:spPr>
          <a:xfrm>
            <a:off x="5893374" y="5923022"/>
            <a:ext cx="135956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Reporting inventory and COGS under a </a:t>
            </a:r>
            <a:r>
              <a:rPr lang="en-US" b="1" dirty="0"/>
              <a:t>periodic inventory system</a:t>
            </a:r>
          </a:p>
        </p:txBody>
      </p:sp>
      <p:graphicFrame>
        <p:nvGraphicFramePr>
          <p:cNvPr id="13" name="Table 12" descr="Table is screen readable.">
            <a:extLst>
              <a:ext uri="{FF2B5EF4-FFF2-40B4-BE49-F238E27FC236}">
                <a16:creationId xmlns:a16="http://schemas.microsoft.com/office/drawing/2014/main" id="{270F667B-3A13-451A-95D5-E70CC8398B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703677"/>
              </p:ext>
            </p:extLst>
          </p:nvPr>
        </p:nvGraphicFramePr>
        <p:xfrm>
          <a:off x="1732546" y="6596797"/>
          <a:ext cx="21559254" cy="1402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91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83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15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83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198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83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60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1855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Beginning </a:t>
                      </a:r>
                    </a:p>
                    <a:p>
                      <a:pPr algn="ctr" fontAlgn="ctr"/>
                      <a:r>
                        <a:rPr lang="en-US" sz="4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Inventory</a:t>
                      </a:r>
                      <a:endParaRPr lang="en-US" sz="40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+</a:t>
                      </a:r>
                      <a:endParaRPr lang="en-US" sz="40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Cost of Goods </a:t>
                      </a:r>
                    </a:p>
                    <a:p>
                      <a:pPr algn="ctr" fontAlgn="ctr"/>
                      <a:r>
                        <a:rPr lang="en-US" sz="4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Purchased</a:t>
                      </a:r>
                      <a:endParaRPr lang="en-US" sz="40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-</a:t>
                      </a:r>
                      <a:endParaRPr lang="en-US" sz="40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Ending </a:t>
                      </a:r>
                    </a:p>
                    <a:p>
                      <a:pPr algn="ctr" fontAlgn="ctr"/>
                      <a:r>
                        <a:rPr lang="en-US" sz="40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Inventory</a:t>
                      </a:r>
                      <a:endParaRPr lang="en-US" sz="40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=</a:t>
                      </a:r>
                      <a:endParaRPr lang="en-US" sz="40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Cost of Goods Sold</a:t>
                      </a:r>
                      <a:endParaRPr lang="en-US" sz="40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6" name="Picture 4" descr="Agente de Compras en China | Agente de Compras en China | Agencia de  Compras en China">
            <a:extLst>
              <a:ext uri="{FF2B5EF4-FFF2-40B4-BE49-F238E27FC236}">
                <a16:creationId xmlns:a16="http://schemas.microsoft.com/office/drawing/2014/main" id="{E5A4CA92-6EEE-4416-9643-BB6287BE6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5870" y="3552107"/>
            <a:ext cx="3614057" cy="234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Clipart box relocation, Picture #422881 clipart box relocation">
            <a:extLst>
              <a:ext uri="{FF2B5EF4-FFF2-40B4-BE49-F238E27FC236}">
                <a16:creationId xmlns:a16="http://schemas.microsoft.com/office/drawing/2014/main" id="{2A0F4F3B-12C0-48EC-978B-D961533C8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444" y="3433231"/>
            <a:ext cx="2951842" cy="245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9E22BCD-7DC0-4266-964D-AE7C2BB0878B}"/>
              </a:ext>
            </a:extLst>
          </p:cNvPr>
          <p:cNvSpPr txBox="1"/>
          <p:nvPr/>
        </p:nvSpPr>
        <p:spPr>
          <a:xfrm>
            <a:off x="2101557" y="4063000"/>
            <a:ext cx="23619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Beginning</a:t>
            </a:r>
          </a:p>
          <a:p>
            <a:r>
              <a:rPr lang="en-US" b="1" dirty="0">
                <a:solidFill>
                  <a:schemeClr val="accent1"/>
                </a:solidFill>
              </a:rPr>
              <a:t>Inventory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7D5F33F7-C97B-4A9F-B621-C9BB681FD597}"/>
              </a:ext>
            </a:extLst>
          </p:cNvPr>
          <p:cNvSpPr/>
          <p:nvPr/>
        </p:nvSpPr>
        <p:spPr>
          <a:xfrm>
            <a:off x="18118279" y="777476"/>
            <a:ext cx="2741558" cy="1189307"/>
          </a:xfrm>
          <a:prstGeom prst="wedgeRoundRectCallout">
            <a:avLst>
              <a:gd name="adj1" fmla="val -44127"/>
              <a:gd name="adj2" fmla="val 72263"/>
              <a:gd name="adj3" fmla="val 16667"/>
            </a:avLst>
          </a:prstGeom>
          <a:solidFill>
            <a:schemeClr val="bg1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en-US" sz="3600" b="1" u="none" strike="noStrike" dirty="0">
                <a:solidFill>
                  <a:srgbClr val="C00000"/>
                </a:solidFill>
                <a:effectLst/>
              </a:rPr>
              <a:t>Cost of Goods Sold</a:t>
            </a:r>
            <a:endParaRPr lang="en-US" sz="3600" b="1" i="0" u="none" strike="noStrike" dirty="0">
              <a:solidFill>
                <a:srgbClr val="C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123FCAE0-3C82-4596-AD3A-CD7FC80A47A4}"/>
              </a:ext>
            </a:extLst>
          </p:cNvPr>
          <p:cNvSpPr/>
          <p:nvPr/>
        </p:nvSpPr>
        <p:spPr>
          <a:xfrm>
            <a:off x="20550242" y="2783074"/>
            <a:ext cx="2741558" cy="1189307"/>
          </a:xfrm>
          <a:prstGeom prst="wedgeRoundRectCallout">
            <a:avLst>
              <a:gd name="adj1" fmla="val -44127"/>
              <a:gd name="adj2" fmla="val 72263"/>
              <a:gd name="adj3" fmla="val 16667"/>
            </a:avLst>
          </a:prstGeom>
          <a:solidFill>
            <a:schemeClr val="bg1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u="none" strike="noStrike" dirty="0">
                <a:solidFill>
                  <a:srgbClr val="00B050"/>
                </a:solidFill>
                <a:effectLst/>
              </a:rPr>
              <a:t>Ending</a:t>
            </a:r>
          </a:p>
          <a:p>
            <a:pPr algn="ctr"/>
            <a:r>
              <a:rPr lang="en-US" sz="3600" b="1" u="none" strike="noStrike" dirty="0">
                <a:solidFill>
                  <a:srgbClr val="00B050"/>
                </a:solidFill>
                <a:effectLst/>
              </a:rPr>
              <a:t>Inventory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5854546-D377-4B6D-BFC3-520050C016CB}"/>
              </a:ext>
            </a:extLst>
          </p:cNvPr>
          <p:cNvSpPr/>
          <p:nvPr/>
        </p:nvSpPr>
        <p:spPr>
          <a:xfrm>
            <a:off x="1962178" y="9860984"/>
            <a:ext cx="5657822" cy="2871377"/>
          </a:xfrm>
          <a:prstGeom prst="roundRect">
            <a:avLst>
              <a:gd name="adj" fmla="val 12215"/>
            </a:avLst>
          </a:prstGeom>
          <a:solidFill>
            <a:schemeClr val="accent2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EEAC06E-8BEC-4720-A65C-8DB4A8FE3E54}"/>
              </a:ext>
            </a:extLst>
          </p:cNvPr>
          <p:cNvSpPr/>
          <p:nvPr/>
        </p:nvSpPr>
        <p:spPr>
          <a:xfrm>
            <a:off x="1732546" y="9625422"/>
            <a:ext cx="5657822" cy="2871377"/>
          </a:xfrm>
          <a:prstGeom prst="roundRect">
            <a:avLst>
              <a:gd name="adj" fmla="val 12215"/>
            </a:avLst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solidFill>
                  <a:schemeClr val="tx2"/>
                </a:solidFill>
              </a:rPr>
              <a:t>Cost flow assumptions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tx2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400" dirty="0">
                <a:solidFill>
                  <a:schemeClr val="tx2"/>
                </a:solidFill>
              </a:rPr>
              <a:t>FIFO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400" dirty="0">
                <a:solidFill>
                  <a:schemeClr val="tx2"/>
                </a:solidFill>
              </a:rPr>
              <a:t>Average-cost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286F96F-4303-4B89-8B6A-4C922F4F9865}"/>
              </a:ext>
            </a:extLst>
          </p:cNvPr>
          <p:cNvSpPr/>
          <p:nvPr/>
        </p:nvSpPr>
        <p:spPr>
          <a:xfrm>
            <a:off x="8079264" y="9860984"/>
            <a:ext cx="8624082" cy="2871377"/>
          </a:xfrm>
          <a:prstGeom prst="roundRect">
            <a:avLst>
              <a:gd name="adj" fmla="val 12215"/>
            </a:avLst>
          </a:prstGeom>
          <a:solidFill>
            <a:schemeClr val="accent2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DFE421C-E2E1-4669-BDF9-3B06FF4FC7B0}"/>
              </a:ext>
            </a:extLst>
          </p:cNvPr>
          <p:cNvSpPr/>
          <p:nvPr/>
        </p:nvSpPr>
        <p:spPr>
          <a:xfrm>
            <a:off x="7849632" y="9625422"/>
            <a:ext cx="8624082" cy="2871377"/>
          </a:xfrm>
          <a:prstGeom prst="roundRect">
            <a:avLst>
              <a:gd name="adj" fmla="val 12215"/>
            </a:avLst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solidFill>
                  <a:schemeClr val="tx2"/>
                </a:solidFill>
              </a:rPr>
              <a:t>Their effects on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400" dirty="0">
                <a:solidFill>
                  <a:schemeClr val="tx2"/>
                </a:solidFill>
              </a:rPr>
              <a:t>Income statement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400" dirty="0">
                <a:solidFill>
                  <a:schemeClr val="tx2"/>
                </a:solidFill>
              </a:rPr>
              <a:t>Statement of Financial Position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400" dirty="0">
                <a:solidFill>
                  <a:schemeClr val="tx2"/>
                </a:solidFill>
              </a:rPr>
              <a:t>Tax expenses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7E8E08E-8578-4F32-AEEA-C2C1EBA69460}"/>
              </a:ext>
            </a:extLst>
          </p:cNvPr>
          <p:cNvSpPr/>
          <p:nvPr/>
        </p:nvSpPr>
        <p:spPr>
          <a:xfrm>
            <a:off x="17254889" y="9860984"/>
            <a:ext cx="6053790" cy="2871377"/>
          </a:xfrm>
          <a:prstGeom prst="roundRect">
            <a:avLst>
              <a:gd name="adj" fmla="val 12215"/>
            </a:avLst>
          </a:prstGeom>
          <a:solidFill>
            <a:schemeClr val="accent2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0078E11-8C0A-4C0A-8158-2D317A2E3D0E}"/>
              </a:ext>
            </a:extLst>
          </p:cNvPr>
          <p:cNvSpPr/>
          <p:nvPr/>
        </p:nvSpPr>
        <p:spPr>
          <a:xfrm>
            <a:off x="17025257" y="9625422"/>
            <a:ext cx="6053790" cy="2871377"/>
          </a:xfrm>
          <a:prstGeom prst="roundRect">
            <a:avLst>
              <a:gd name="adj" fmla="val 12215"/>
            </a:avLst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solidFill>
                  <a:schemeClr val="tx2"/>
                </a:solidFill>
              </a:rPr>
              <a:t>Other topics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400" dirty="0">
                <a:solidFill>
                  <a:schemeClr val="tx2"/>
                </a:solidFill>
              </a:rPr>
              <a:t>Inventory errors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400" dirty="0">
                <a:solidFill>
                  <a:schemeClr val="tx2"/>
                </a:solidFill>
              </a:rPr>
              <a:t>LCNRV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400" dirty="0">
                <a:solidFill>
                  <a:schemeClr val="tx2"/>
                </a:solidFill>
              </a:rPr>
              <a:t>Inventory analysis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2E9C82-76F4-4015-90DA-CA7B32345DF4}"/>
              </a:ext>
            </a:extLst>
          </p:cNvPr>
          <p:cNvSpPr txBox="1"/>
          <p:nvPr/>
        </p:nvSpPr>
        <p:spPr>
          <a:xfrm>
            <a:off x="3859921" y="8626194"/>
            <a:ext cx="6390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Costs of Goods Available for Sale </a:t>
            </a:r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601BD1A0-10A1-4025-8AD4-82EB1638DDB5}"/>
              </a:ext>
            </a:extLst>
          </p:cNvPr>
          <p:cNvSpPr/>
          <p:nvPr/>
        </p:nvSpPr>
        <p:spPr>
          <a:xfrm rot="16200000">
            <a:off x="6835886" y="4107881"/>
            <a:ext cx="538469" cy="8513924"/>
          </a:xfrm>
          <a:prstGeom prst="leftBrace">
            <a:avLst>
              <a:gd name="adj1" fmla="val 44079"/>
              <a:gd name="adj2" fmla="val 50000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CFD28E-58BD-421E-A496-F40AC776F671}"/>
              </a:ext>
            </a:extLst>
          </p:cNvPr>
          <p:cNvSpPr txBox="1"/>
          <p:nvPr/>
        </p:nvSpPr>
        <p:spPr>
          <a:xfrm>
            <a:off x="20909558" y="2198094"/>
            <a:ext cx="2382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accent2"/>
                </a:solidFill>
              </a:rPr>
              <a:t>An asset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F3A9D3D-A1BB-449F-A98C-D07268F1AAA5}"/>
              </a:ext>
            </a:extLst>
          </p:cNvPr>
          <p:cNvSpPr txBox="1"/>
          <p:nvPr/>
        </p:nvSpPr>
        <p:spPr>
          <a:xfrm>
            <a:off x="18527317" y="201490"/>
            <a:ext cx="2382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accent2"/>
                </a:solidFill>
              </a:rPr>
              <a:t>An expense</a:t>
            </a:r>
          </a:p>
        </p:txBody>
      </p:sp>
    </p:spTree>
    <p:extLst>
      <p:ext uri="{BB962C8B-B14F-4D97-AF65-F5344CB8AC3E}">
        <p14:creationId xmlns:p14="http://schemas.microsoft.com/office/powerpoint/2010/main" val="2505810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17679-97A6-46F0-8D45-C3E32E6F1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Estimating the Allowance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56DBCDC-1F79-4B92-9164-D28915FB06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600" y="2330380"/>
            <a:ext cx="22301200" cy="10338874"/>
          </a:xfrm>
        </p:spPr>
        <p:txBody>
          <a:bodyPr>
            <a:normAutofit/>
          </a:bodyPr>
          <a:lstStyle/>
          <a:p>
            <a:r>
              <a:rPr lang="en-US" dirty="0"/>
              <a:t>Example for calculating </a:t>
            </a:r>
            <a:r>
              <a:rPr lang="en-US" b="1" dirty="0"/>
              <a:t>bad debt expense </a:t>
            </a:r>
          </a:p>
          <a:p>
            <a:pPr lvl="1"/>
            <a:r>
              <a:rPr lang="en-US" sz="4400" dirty="0"/>
              <a:t>Ending balance in Accounts Receivable = $20 mil</a:t>
            </a:r>
          </a:p>
          <a:p>
            <a:pPr lvl="1"/>
            <a:r>
              <a:rPr lang="en-US" sz="4400" dirty="0"/>
              <a:t>Unadjusted </a:t>
            </a:r>
            <a:r>
              <a:rPr lang="en-US" sz="4400" i="1" dirty="0"/>
              <a:t>credit</a:t>
            </a:r>
            <a:r>
              <a:rPr lang="en-US" sz="4400" dirty="0"/>
              <a:t> balance in Allowance for Doubtful Accounts = $1 mil</a:t>
            </a:r>
          </a:p>
          <a:p>
            <a:pPr lvl="1"/>
            <a:r>
              <a:rPr lang="en-US" sz="4400" dirty="0"/>
              <a:t>Estimates that 20% of its accounts receivable will eventually be uncollectible</a:t>
            </a:r>
          </a:p>
          <a:p>
            <a:pPr lvl="1"/>
            <a:r>
              <a:rPr lang="en-US" sz="4400" dirty="0"/>
              <a:t>Report a balance in Allowance for Doubtful Accounts of $4 mil (20% × $20 mil)</a:t>
            </a:r>
          </a:p>
          <a:p>
            <a:pPr lvl="1"/>
            <a:r>
              <a:rPr lang="en-US" altLang="zh-CN" sz="4400" b="1" dirty="0"/>
              <a:t>Bad Debt Expense = </a:t>
            </a:r>
            <a:r>
              <a:rPr lang="en-US" sz="4400" b="1" dirty="0"/>
              <a:t>$4 mil</a:t>
            </a:r>
            <a:r>
              <a:rPr lang="en-US" altLang="zh-CN" sz="4400" b="1" dirty="0"/>
              <a:t> – </a:t>
            </a:r>
            <a:r>
              <a:rPr lang="en-US" sz="4400" b="1" dirty="0"/>
              <a:t>$1 mil</a:t>
            </a:r>
            <a:r>
              <a:rPr lang="en-US" altLang="zh-CN" sz="4400" b="1" dirty="0"/>
              <a:t>= </a:t>
            </a:r>
            <a:r>
              <a:rPr lang="en-US" sz="4400" b="1" dirty="0"/>
              <a:t>$3 mil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A2733C8-47BC-4236-A570-C377FFA9BDA3}"/>
              </a:ext>
            </a:extLst>
          </p:cNvPr>
          <p:cNvSpPr/>
          <p:nvPr/>
        </p:nvSpPr>
        <p:spPr>
          <a:xfrm>
            <a:off x="2626514" y="7333238"/>
            <a:ext cx="19354256" cy="5108838"/>
          </a:xfrm>
          <a:prstGeom prst="roundRect">
            <a:avLst>
              <a:gd name="adj" fmla="val 12215"/>
            </a:avLst>
          </a:prstGeom>
          <a:solidFill>
            <a:schemeClr val="accent2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04A020D-27CB-444C-AA27-79AED3820EFA}"/>
              </a:ext>
            </a:extLst>
          </p:cNvPr>
          <p:cNvSpPr/>
          <p:nvPr/>
        </p:nvSpPr>
        <p:spPr>
          <a:xfrm>
            <a:off x="2396882" y="7097676"/>
            <a:ext cx="19354256" cy="5108838"/>
          </a:xfrm>
          <a:prstGeom prst="roundRect">
            <a:avLst>
              <a:gd name="adj" fmla="val 12215"/>
            </a:avLst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4400" dirty="0">
                <a:solidFill>
                  <a:schemeClr val="tx2"/>
                </a:solidFill>
              </a:rPr>
              <a:t>Or, bad Debt Expense can</a:t>
            </a:r>
            <a:r>
              <a:rPr lang="zh-CN" altLang="en-US" sz="4400" dirty="0">
                <a:solidFill>
                  <a:schemeClr val="tx2"/>
                </a:solidFill>
              </a:rPr>
              <a:t> </a:t>
            </a:r>
            <a:r>
              <a:rPr lang="en-US" altLang="zh-CN" sz="4400" dirty="0">
                <a:solidFill>
                  <a:schemeClr val="tx2"/>
                </a:solidFill>
              </a:rPr>
              <a:t>be</a:t>
            </a:r>
            <a:r>
              <a:rPr lang="en-US" sz="4400" dirty="0">
                <a:solidFill>
                  <a:schemeClr val="tx2"/>
                </a:solidFill>
              </a:rPr>
              <a:t> calculated using this formula:</a:t>
            </a:r>
          </a:p>
          <a:p>
            <a:endParaRPr lang="en-US" sz="4400" dirty="0">
              <a:solidFill>
                <a:schemeClr val="tx2"/>
              </a:solidFill>
            </a:endParaRPr>
          </a:p>
          <a:p>
            <a:r>
              <a:rPr lang="en-US" sz="4400" dirty="0">
                <a:solidFill>
                  <a:schemeClr val="tx2"/>
                </a:solidFill>
              </a:rPr>
              <a:t>Beginning Allowance – Actual Write-off + </a:t>
            </a:r>
            <a:r>
              <a:rPr lang="en-US" sz="4400" b="1" dirty="0">
                <a:solidFill>
                  <a:schemeClr val="tx2"/>
                </a:solidFill>
              </a:rPr>
              <a:t>Bad Debt Expense</a:t>
            </a:r>
            <a:r>
              <a:rPr lang="en-US" sz="4400" dirty="0">
                <a:solidFill>
                  <a:schemeClr val="tx2"/>
                </a:solidFill>
              </a:rPr>
              <a:t> = Ending Allowance</a:t>
            </a:r>
          </a:p>
          <a:p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E181C526-9350-49CF-AC1E-FB02A7872CA6}"/>
              </a:ext>
            </a:extLst>
          </p:cNvPr>
          <p:cNvSpPr/>
          <p:nvPr/>
        </p:nvSpPr>
        <p:spPr>
          <a:xfrm rot="5400000">
            <a:off x="6731222" y="5479279"/>
            <a:ext cx="671627" cy="8881046"/>
          </a:xfrm>
          <a:prstGeom prst="rightBrace">
            <a:avLst>
              <a:gd name="adj1" fmla="val 70734"/>
              <a:gd name="adj2" fmla="val 50000"/>
            </a:avLst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2750E5-BB78-424B-A359-49069F5F8AD9}"/>
              </a:ext>
            </a:extLst>
          </p:cNvPr>
          <p:cNvSpPr txBox="1"/>
          <p:nvPr/>
        </p:nvSpPr>
        <p:spPr>
          <a:xfrm>
            <a:off x="3047999" y="10522037"/>
            <a:ext cx="80380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Remaining Allowance Before Adjustment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D8C4C946-64BC-4616-94A1-4094231D2AFE}"/>
              </a:ext>
            </a:extLst>
          </p:cNvPr>
          <p:cNvSpPr/>
          <p:nvPr/>
        </p:nvSpPr>
        <p:spPr>
          <a:xfrm rot="5400000">
            <a:off x="18385061" y="7941496"/>
            <a:ext cx="671627" cy="3956620"/>
          </a:xfrm>
          <a:prstGeom prst="rightBrace">
            <a:avLst>
              <a:gd name="adj1" fmla="val 70734"/>
              <a:gd name="adj2" fmla="val 50000"/>
            </a:avLst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CE030D-A2C2-472D-BC56-0A5ED63FCF73}"/>
              </a:ext>
            </a:extLst>
          </p:cNvPr>
          <p:cNvSpPr txBox="1"/>
          <p:nvPr/>
        </p:nvSpPr>
        <p:spPr>
          <a:xfrm>
            <a:off x="15559697" y="10522037"/>
            <a:ext cx="62280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Allowance for the next year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A3943C-9902-4165-9D56-9F0F11DB7567}"/>
              </a:ext>
            </a:extLst>
          </p:cNvPr>
          <p:cNvSpPr txBox="1"/>
          <p:nvPr/>
        </p:nvSpPr>
        <p:spPr>
          <a:xfrm>
            <a:off x="11449053" y="9723733"/>
            <a:ext cx="52935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Year-end Adjustment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7691CC-5E45-4F99-A5AE-144717508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8 Accounting for Receivables | ACT2111 Introductory Financial Accounting (2023)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03B8B-2DC4-4F6B-9CB8-872CD5B21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045C57-B6A4-4855-BD12-3DF14712D48D}"/>
              </a:ext>
            </a:extLst>
          </p:cNvPr>
          <p:cNvSpPr txBox="1"/>
          <p:nvPr/>
        </p:nvSpPr>
        <p:spPr>
          <a:xfrm>
            <a:off x="5979886" y="11279759"/>
            <a:ext cx="21031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solidFill>
                  <a:schemeClr val="accent2"/>
                </a:solidFill>
              </a:rPr>
              <a:t>$1 mil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B6EC48-A109-4D69-82CA-479FC9756E42}"/>
              </a:ext>
            </a:extLst>
          </p:cNvPr>
          <p:cNvSpPr txBox="1"/>
          <p:nvPr/>
        </p:nvSpPr>
        <p:spPr>
          <a:xfrm>
            <a:off x="13044234" y="11279759"/>
            <a:ext cx="21031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solidFill>
                  <a:schemeClr val="accent2"/>
                </a:solidFill>
              </a:rPr>
              <a:t>$3 mil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33D9DD-D849-4F10-963B-5EE16D84A4FA}"/>
              </a:ext>
            </a:extLst>
          </p:cNvPr>
          <p:cNvSpPr txBox="1"/>
          <p:nvPr/>
        </p:nvSpPr>
        <p:spPr>
          <a:xfrm>
            <a:off x="17622124" y="11279759"/>
            <a:ext cx="21031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solidFill>
                  <a:schemeClr val="accent2"/>
                </a:solidFill>
              </a:rPr>
              <a:t>$4 mil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080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E9582DE-3AF1-4304-BECC-8CA1FEC36BA1}"/>
              </a:ext>
            </a:extLst>
          </p:cNvPr>
          <p:cNvSpPr/>
          <p:nvPr/>
        </p:nvSpPr>
        <p:spPr>
          <a:xfrm>
            <a:off x="12753474" y="2346158"/>
            <a:ext cx="10633576" cy="40214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911538-E246-4D59-8BCD-D85C02A9DC89}"/>
              </a:ext>
            </a:extLst>
          </p:cNvPr>
          <p:cNvSpPr/>
          <p:nvPr/>
        </p:nvSpPr>
        <p:spPr>
          <a:xfrm>
            <a:off x="10202779" y="2346158"/>
            <a:ext cx="2550695" cy="40214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F94D9D5-850C-46CA-B806-B2D6B972EA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749757"/>
              </p:ext>
            </p:extLst>
          </p:nvPr>
        </p:nvGraphicFramePr>
        <p:xfrm>
          <a:off x="990600" y="2432802"/>
          <a:ext cx="22205767" cy="3934781"/>
        </p:xfrm>
        <a:graphic>
          <a:graphicData uri="http://schemas.openxmlformats.org/drawingml/2006/table">
            <a:tbl>
              <a:tblPr/>
              <a:tblGrid>
                <a:gridCol w="9157473">
                  <a:extLst>
                    <a:ext uri="{9D8B030D-6E8A-4147-A177-3AD203B41FA5}">
                      <a16:colId xmlns:a16="http://schemas.microsoft.com/office/drawing/2014/main" val="39503864"/>
                    </a:ext>
                  </a:extLst>
                </a:gridCol>
                <a:gridCol w="2578101">
                  <a:extLst>
                    <a:ext uri="{9D8B030D-6E8A-4147-A177-3AD203B41FA5}">
                      <a16:colId xmlns:a16="http://schemas.microsoft.com/office/drawing/2014/main" val="3701354871"/>
                    </a:ext>
                  </a:extLst>
                </a:gridCol>
                <a:gridCol w="2740344">
                  <a:extLst>
                    <a:ext uri="{9D8B030D-6E8A-4147-A177-3AD203B41FA5}">
                      <a16:colId xmlns:a16="http://schemas.microsoft.com/office/drawing/2014/main" val="2259372213"/>
                    </a:ext>
                  </a:extLst>
                </a:gridCol>
                <a:gridCol w="2528000">
                  <a:extLst>
                    <a:ext uri="{9D8B030D-6E8A-4147-A177-3AD203B41FA5}">
                      <a16:colId xmlns:a16="http://schemas.microsoft.com/office/drawing/2014/main" val="1353603612"/>
                    </a:ext>
                  </a:extLst>
                </a:gridCol>
                <a:gridCol w="2338850">
                  <a:extLst>
                    <a:ext uri="{9D8B030D-6E8A-4147-A177-3AD203B41FA5}">
                      <a16:colId xmlns:a16="http://schemas.microsoft.com/office/drawing/2014/main" val="4244749965"/>
                    </a:ext>
                  </a:extLst>
                </a:gridCol>
                <a:gridCol w="2862999">
                  <a:extLst>
                    <a:ext uri="{9D8B030D-6E8A-4147-A177-3AD203B41FA5}">
                      <a16:colId xmlns:a16="http://schemas.microsoft.com/office/drawing/2014/main" val="3695058179"/>
                    </a:ext>
                  </a:extLst>
                </a:gridCol>
              </a:tblGrid>
              <a:tr h="488928">
                <a:tc>
                  <a:txBody>
                    <a:bodyPr/>
                    <a:lstStyle/>
                    <a:p>
                      <a:pPr algn="l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07030"/>
                  </a:ext>
                </a:extLst>
              </a:tr>
              <a:tr h="488928">
                <a:tc>
                  <a:txBody>
                    <a:bodyPr/>
                    <a:lstStyle/>
                    <a:p>
                      <a:pPr algn="l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Year-end</a:t>
                      </a:r>
                    </a:p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After adj. 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Write-off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After</a:t>
                      </a:r>
                    </a:p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Write-off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Year-end</a:t>
                      </a:r>
                    </a:p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Before adj.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Year-end</a:t>
                      </a:r>
                    </a:p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After adj. 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207641"/>
                  </a:ext>
                </a:extLst>
              </a:tr>
              <a:tr h="488928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Case 1: Exactly estimate </a:t>
                      </a:r>
                      <a:r>
                        <a:rPr lang="en-US" sz="3200" b="1" i="0" u="none" strike="noStrike" dirty="0" err="1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uncollectiable</a:t>
                      </a:r>
                      <a:r>
                        <a:rPr lang="en-US" sz="32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 accounts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0081865"/>
                  </a:ext>
                </a:extLst>
              </a:tr>
              <a:tr h="488928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Accounts Receivable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-200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9709759"/>
                  </a:ext>
                </a:extLst>
              </a:tr>
              <a:tr h="488928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Allowance for Doubtful Accounts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-200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5604731"/>
                  </a:ext>
                </a:extLst>
              </a:tr>
              <a:tr h="488928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Cash Realizable Value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32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6812603"/>
                  </a:ext>
                </a:extLst>
              </a:tr>
              <a:tr h="488928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Bad Debt Expense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32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735042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C447C4F-9FAD-4A57-BFB6-CC0AC704E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Estimating the Allowance – more illustration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3741CC-B00E-4736-80BC-126F7B5ECE8F}"/>
              </a:ext>
            </a:extLst>
          </p:cNvPr>
          <p:cNvCxnSpPr>
            <a:cxnSpLocks/>
          </p:cNvCxnSpPr>
          <p:nvPr/>
        </p:nvCxnSpPr>
        <p:spPr>
          <a:xfrm>
            <a:off x="20523582" y="5126422"/>
            <a:ext cx="191731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D3BA8-CD6B-4C5F-8989-DC945D1CB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8 Accounting for Receivables | ACT2111 Introductory Financial Accounting (2023)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2F7EF-257A-4CE2-B2FA-CE528D752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8D3246E-9CB2-47BE-B3DA-4A7B7B263DE4}"/>
              </a:ext>
            </a:extLst>
          </p:cNvPr>
          <p:cNvSpPr/>
          <p:nvPr/>
        </p:nvSpPr>
        <p:spPr>
          <a:xfrm>
            <a:off x="990600" y="2329017"/>
            <a:ext cx="7756357" cy="1327149"/>
          </a:xfrm>
          <a:prstGeom prst="roundRect">
            <a:avLst>
              <a:gd name="adj" fmla="val 12215"/>
            </a:avLst>
          </a:prstGeom>
          <a:ln w="57150"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3200" dirty="0">
                <a:solidFill>
                  <a:schemeClr val="tx2"/>
                </a:solidFill>
              </a:rPr>
              <a:t>This company assumes that 20% of year-end accounts receivable will be uncollectible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13C1C3-DBFA-4BA3-9EFF-CE95A927300B}"/>
              </a:ext>
            </a:extLst>
          </p:cNvPr>
          <p:cNvSpPr/>
          <p:nvPr/>
        </p:nvSpPr>
        <p:spPr>
          <a:xfrm>
            <a:off x="4071743" y="6935008"/>
            <a:ext cx="19354256" cy="1578896"/>
          </a:xfrm>
          <a:prstGeom prst="roundRect">
            <a:avLst>
              <a:gd name="adj" fmla="val 12215"/>
            </a:avLst>
          </a:prstGeom>
          <a:solidFill>
            <a:schemeClr val="accent2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D5091B5-8669-4183-BA74-1930729B9BCC}"/>
              </a:ext>
            </a:extLst>
          </p:cNvPr>
          <p:cNvSpPr/>
          <p:nvPr/>
        </p:nvSpPr>
        <p:spPr>
          <a:xfrm>
            <a:off x="3842111" y="6699446"/>
            <a:ext cx="19354256" cy="1578896"/>
          </a:xfrm>
          <a:prstGeom prst="roundRect">
            <a:avLst>
              <a:gd name="adj" fmla="val 12215"/>
            </a:avLst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2"/>
                </a:solidFill>
              </a:rPr>
              <a:t>Beginning Allowance – Actual Write-off + </a:t>
            </a:r>
            <a:r>
              <a:rPr lang="en-US" sz="4400" b="1" dirty="0">
                <a:solidFill>
                  <a:schemeClr val="tx2"/>
                </a:solidFill>
              </a:rPr>
              <a:t>Bad Debt Expense</a:t>
            </a:r>
            <a:r>
              <a:rPr lang="en-US" sz="4400" dirty="0">
                <a:solidFill>
                  <a:schemeClr val="tx2"/>
                </a:solidFill>
              </a:rPr>
              <a:t> = Ending Allowance</a:t>
            </a:r>
          </a:p>
        </p:txBody>
      </p:sp>
    </p:spTree>
    <p:extLst>
      <p:ext uri="{BB962C8B-B14F-4D97-AF65-F5344CB8AC3E}">
        <p14:creationId xmlns:p14="http://schemas.microsoft.com/office/powerpoint/2010/main" val="986237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E9582DE-3AF1-4304-BECC-8CA1FEC36BA1}"/>
              </a:ext>
            </a:extLst>
          </p:cNvPr>
          <p:cNvSpPr/>
          <p:nvPr/>
        </p:nvSpPr>
        <p:spPr>
          <a:xfrm>
            <a:off x="12753474" y="2346157"/>
            <a:ext cx="10633576" cy="100345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911538-E246-4D59-8BCD-D85C02A9DC89}"/>
              </a:ext>
            </a:extLst>
          </p:cNvPr>
          <p:cNvSpPr/>
          <p:nvPr/>
        </p:nvSpPr>
        <p:spPr>
          <a:xfrm>
            <a:off x="10202779" y="2346157"/>
            <a:ext cx="2550695" cy="10034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F94D9D5-850C-46CA-B806-B2D6B972EA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158366"/>
              </p:ext>
            </p:extLst>
          </p:nvPr>
        </p:nvGraphicFramePr>
        <p:xfrm>
          <a:off x="990600" y="2432802"/>
          <a:ext cx="22205767" cy="9844097"/>
        </p:xfrm>
        <a:graphic>
          <a:graphicData uri="http://schemas.openxmlformats.org/drawingml/2006/table">
            <a:tbl>
              <a:tblPr/>
              <a:tblGrid>
                <a:gridCol w="9157473">
                  <a:extLst>
                    <a:ext uri="{9D8B030D-6E8A-4147-A177-3AD203B41FA5}">
                      <a16:colId xmlns:a16="http://schemas.microsoft.com/office/drawing/2014/main" val="39503864"/>
                    </a:ext>
                  </a:extLst>
                </a:gridCol>
                <a:gridCol w="2578101">
                  <a:extLst>
                    <a:ext uri="{9D8B030D-6E8A-4147-A177-3AD203B41FA5}">
                      <a16:colId xmlns:a16="http://schemas.microsoft.com/office/drawing/2014/main" val="3701354871"/>
                    </a:ext>
                  </a:extLst>
                </a:gridCol>
                <a:gridCol w="2740344">
                  <a:extLst>
                    <a:ext uri="{9D8B030D-6E8A-4147-A177-3AD203B41FA5}">
                      <a16:colId xmlns:a16="http://schemas.microsoft.com/office/drawing/2014/main" val="2259372213"/>
                    </a:ext>
                  </a:extLst>
                </a:gridCol>
                <a:gridCol w="2528000">
                  <a:extLst>
                    <a:ext uri="{9D8B030D-6E8A-4147-A177-3AD203B41FA5}">
                      <a16:colId xmlns:a16="http://schemas.microsoft.com/office/drawing/2014/main" val="1353603612"/>
                    </a:ext>
                  </a:extLst>
                </a:gridCol>
                <a:gridCol w="2338850">
                  <a:extLst>
                    <a:ext uri="{9D8B030D-6E8A-4147-A177-3AD203B41FA5}">
                      <a16:colId xmlns:a16="http://schemas.microsoft.com/office/drawing/2014/main" val="4244749965"/>
                    </a:ext>
                  </a:extLst>
                </a:gridCol>
                <a:gridCol w="2862999">
                  <a:extLst>
                    <a:ext uri="{9D8B030D-6E8A-4147-A177-3AD203B41FA5}">
                      <a16:colId xmlns:a16="http://schemas.microsoft.com/office/drawing/2014/main" val="3695058179"/>
                    </a:ext>
                  </a:extLst>
                </a:gridCol>
              </a:tblGrid>
              <a:tr h="488928">
                <a:tc>
                  <a:txBody>
                    <a:bodyPr/>
                    <a:lstStyle/>
                    <a:p>
                      <a:pPr algn="l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07030"/>
                  </a:ext>
                </a:extLst>
              </a:tr>
              <a:tr h="488928">
                <a:tc>
                  <a:txBody>
                    <a:bodyPr/>
                    <a:lstStyle/>
                    <a:p>
                      <a:pPr algn="l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Year-end</a:t>
                      </a:r>
                    </a:p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After adj. 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Write-off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After</a:t>
                      </a:r>
                    </a:p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Write-off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Year-end</a:t>
                      </a:r>
                    </a:p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Before adj.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Year-end</a:t>
                      </a:r>
                    </a:p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After adj. 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207641"/>
                  </a:ext>
                </a:extLst>
              </a:tr>
              <a:tr h="488928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Case 1: Exactly estimate </a:t>
                      </a:r>
                      <a:r>
                        <a:rPr lang="en-US" sz="3200" b="1" i="0" u="none" strike="noStrike" dirty="0" err="1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uncollectiable</a:t>
                      </a:r>
                      <a:r>
                        <a:rPr lang="en-US" sz="32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 accounts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0081865"/>
                  </a:ext>
                </a:extLst>
              </a:tr>
              <a:tr h="488928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Accounts Receivable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-200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9709759"/>
                  </a:ext>
                </a:extLst>
              </a:tr>
              <a:tr h="488928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Allowance for Doubtful Accounts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-200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5604731"/>
                  </a:ext>
                </a:extLst>
              </a:tr>
              <a:tr h="488928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Cash Realizable Value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32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6812603"/>
                  </a:ext>
                </a:extLst>
              </a:tr>
              <a:tr h="488928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Bad Debt Expense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32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7350427"/>
                  </a:ext>
                </a:extLst>
              </a:tr>
              <a:tr h="488928">
                <a:tc>
                  <a:txBody>
                    <a:bodyPr/>
                    <a:lstStyle/>
                    <a:p>
                      <a:pPr algn="l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2380324"/>
                  </a:ext>
                </a:extLst>
              </a:tr>
              <a:tr h="488928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Case 2: Over-estimate </a:t>
                      </a:r>
                      <a:r>
                        <a:rPr lang="en-US" sz="3200" b="1" i="0" u="none" strike="noStrike" dirty="0" err="1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uncollectiable</a:t>
                      </a:r>
                      <a:r>
                        <a:rPr lang="en-US" sz="3200" b="1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 accounts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0780406"/>
                  </a:ext>
                </a:extLst>
              </a:tr>
              <a:tr h="488928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Accounts Receivable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1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-100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2923700"/>
                  </a:ext>
                </a:extLst>
              </a:tr>
              <a:tr h="488928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Allowance for Doubtful Accounts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1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-100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1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1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324306"/>
                  </a:ext>
                </a:extLst>
              </a:tr>
              <a:tr h="488928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Cash Realizable Value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32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964725"/>
                  </a:ext>
                </a:extLst>
              </a:tr>
              <a:tr h="488928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Bad Debt Expense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1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2364005"/>
                  </a:ext>
                </a:extLst>
              </a:tr>
              <a:tr h="488928">
                <a:tc>
                  <a:txBody>
                    <a:bodyPr/>
                    <a:lstStyle/>
                    <a:p>
                      <a:pPr algn="l" fontAlgn="b"/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8464849"/>
                  </a:ext>
                </a:extLst>
              </a:tr>
              <a:tr h="488928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F89387"/>
                          </a:solidFill>
                          <a:effectLst/>
                          <a:latin typeface="Calibri" panose="020F0502020204030204" pitchFamily="34" charset="0"/>
                        </a:rPr>
                        <a:t>Case 3: Under-estimate </a:t>
                      </a:r>
                      <a:r>
                        <a:rPr lang="en-US" sz="3200" b="1" i="0" u="none" strike="noStrike" dirty="0" err="1">
                          <a:solidFill>
                            <a:srgbClr val="F89387"/>
                          </a:solidFill>
                          <a:effectLst/>
                          <a:latin typeface="Calibri" panose="020F0502020204030204" pitchFamily="34" charset="0"/>
                        </a:rPr>
                        <a:t>uncollectiable</a:t>
                      </a:r>
                      <a:r>
                        <a:rPr lang="en-US" sz="3200" b="1" i="0" u="none" strike="noStrike" dirty="0">
                          <a:solidFill>
                            <a:srgbClr val="F89387"/>
                          </a:solidFill>
                          <a:effectLst/>
                          <a:latin typeface="Calibri" panose="020F0502020204030204" pitchFamily="34" charset="0"/>
                        </a:rPr>
                        <a:t> accounts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1174427"/>
                  </a:ext>
                </a:extLst>
              </a:tr>
              <a:tr h="488928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Accounts Receivable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1" i="0" u="none" strike="noStrike" dirty="0">
                          <a:solidFill>
                            <a:srgbClr val="F89387"/>
                          </a:solidFill>
                          <a:effectLst/>
                          <a:latin typeface="Calibri" panose="020F0502020204030204" pitchFamily="34" charset="0"/>
                        </a:rPr>
                        <a:t>-300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9094883"/>
                  </a:ext>
                </a:extLst>
              </a:tr>
              <a:tr h="488928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Allowance for Doubtful Accounts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1" i="0" u="none" strike="noStrike" dirty="0">
                          <a:solidFill>
                            <a:srgbClr val="F89387"/>
                          </a:solidFill>
                          <a:effectLst/>
                          <a:latin typeface="Calibri" panose="020F0502020204030204" pitchFamily="34" charset="0"/>
                        </a:rPr>
                        <a:t>-300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1" i="0" u="none" strike="noStrike" dirty="0">
                          <a:solidFill>
                            <a:srgbClr val="F89387"/>
                          </a:solidFill>
                          <a:effectLst/>
                          <a:latin typeface="Calibri" panose="020F0502020204030204" pitchFamily="34" charset="0"/>
                        </a:rPr>
                        <a:t>-100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1" i="0" u="none" strike="noStrike" dirty="0">
                          <a:solidFill>
                            <a:srgbClr val="F89387"/>
                          </a:solidFill>
                          <a:effectLst/>
                          <a:latin typeface="Calibri" panose="020F0502020204030204" pitchFamily="34" charset="0"/>
                        </a:rPr>
                        <a:t>      300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1463681"/>
                  </a:ext>
                </a:extLst>
              </a:tr>
              <a:tr h="488928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Cash Realizable Value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3200" b="1" i="0" u="none" strike="noStrike" dirty="0">
                        <a:solidFill>
                          <a:srgbClr val="F8938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5802105"/>
                  </a:ext>
                </a:extLst>
              </a:tr>
              <a:tr h="488928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Bad Debt Expense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3200" b="1" i="0" u="none" strike="noStrike" dirty="0">
                        <a:solidFill>
                          <a:srgbClr val="F8938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1" i="0" u="none" strike="noStrike" dirty="0">
                          <a:solidFill>
                            <a:srgbClr val="F89387"/>
                          </a:solidFill>
                          <a:effectLst/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215520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C447C4F-9FAD-4A57-BFB6-CC0AC704E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Estimating the Allowance – more illustration (cont’d)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3741CC-B00E-4736-80BC-126F7B5ECE8F}"/>
              </a:ext>
            </a:extLst>
          </p:cNvPr>
          <p:cNvCxnSpPr>
            <a:cxnSpLocks/>
          </p:cNvCxnSpPr>
          <p:nvPr/>
        </p:nvCxnSpPr>
        <p:spPr>
          <a:xfrm>
            <a:off x="20523582" y="5126422"/>
            <a:ext cx="191731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A33348-4167-4BC2-9CB3-16D045B7609A}"/>
              </a:ext>
            </a:extLst>
          </p:cNvPr>
          <p:cNvCxnSpPr>
            <a:cxnSpLocks/>
          </p:cNvCxnSpPr>
          <p:nvPr/>
        </p:nvCxnSpPr>
        <p:spPr>
          <a:xfrm>
            <a:off x="20523582" y="8060122"/>
            <a:ext cx="1917318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C8B459-8FD4-420A-8330-F0D900975F4C}"/>
              </a:ext>
            </a:extLst>
          </p:cNvPr>
          <p:cNvCxnSpPr>
            <a:cxnSpLocks/>
          </p:cNvCxnSpPr>
          <p:nvPr/>
        </p:nvCxnSpPr>
        <p:spPr>
          <a:xfrm>
            <a:off x="20523582" y="10983796"/>
            <a:ext cx="1917318" cy="0"/>
          </a:xfrm>
          <a:prstGeom prst="straightConnector1">
            <a:avLst/>
          </a:prstGeom>
          <a:ln w="76200">
            <a:solidFill>
              <a:srgbClr val="F893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D3BA8-CD6B-4C5F-8989-DC945D1CB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8 Accounting for Receivables | ACT2111 Introductory Financial Accounting (2023)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2F7EF-257A-4CE2-B2FA-CE528D752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9E61BEE-69B2-45B6-A7D1-B6D36F22E5D5}"/>
              </a:ext>
            </a:extLst>
          </p:cNvPr>
          <p:cNvSpPr/>
          <p:nvPr/>
        </p:nvSpPr>
        <p:spPr>
          <a:xfrm>
            <a:off x="990600" y="2329017"/>
            <a:ext cx="7756357" cy="1327149"/>
          </a:xfrm>
          <a:prstGeom prst="roundRect">
            <a:avLst>
              <a:gd name="adj" fmla="val 12215"/>
            </a:avLst>
          </a:prstGeom>
          <a:ln w="57150"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3200" dirty="0">
                <a:solidFill>
                  <a:schemeClr val="tx2"/>
                </a:solidFill>
              </a:rPr>
              <a:t>This company assumes that 20% of year-end accounts receivable will be uncollectible</a:t>
            </a:r>
          </a:p>
        </p:txBody>
      </p:sp>
    </p:spTree>
    <p:extLst>
      <p:ext uri="{BB962C8B-B14F-4D97-AF65-F5344CB8AC3E}">
        <p14:creationId xmlns:p14="http://schemas.microsoft.com/office/powerpoint/2010/main" val="298749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34EFA-0A3F-49CE-8A50-8847F7EDE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Accounts Receivable Aging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C6901-8914-428E-9D31-D2E30EAA24E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To more accurately estimate the ending balance in the allowance account, a company often prepares a schedule, called </a:t>
            </a:r>
            <a:r>
              <a:rPr lang="en-US" sz="4800" b="1" dirty="0"/>
              <a:t>aging the accounts receivable</a:t>
            </a:r>
            <a:endParaRPr lang="en-US" sz="4800" dirty="0"/>
          </a:p>
        </p:txBody>
      </p:sp>
      <p:graphicFrame>
        <p:nvGraphicFramePr>
          <p:cNvPr id="6" name="Table 5" descr="Table displays aging of accounts receivable. The table contains seven columns: customer, total, not yet due, and the number of days past due, as 1 to 30, 31 to 60, 61 to 90, and over 90. The row entries are as follows. Line 1. Customer: T. E. Adert. Total: ¥600. Number of days past due. 1 to 30: $300. 61 to 90: ¥200. Over 90: ¥100. Line 2. Customer: R. C. Bortz. Total: 300. Not yet due: 300. Line 3. Customer: B. A. Carl. Total: 450. Number of days past due. 1 to 30: 200. 31 to 60: ¥250. Line 4. Customer: O. L. Diker. Total: 700. Not yet due: 500. Number of days past due. 61 to 90: 200. Line 5. Customer: T. O. Ebbet. Total: 600. Number of days past due. 31 to 60: 300. Over 90: 300. Line 6. Customer: others. Total: 36,950, single ruled. Not yet due: 26,200, single ruled. Number of days past due. 1 to 30: 5,200, single ruled. 31 to 60: 2,450, single ruled. 61 to 90: 1,600, single ruled. Over 90: 1,500, single ruled. Line 7. Total: ¥39,600, double ruled. Not yet due: ¥27,000, double ruled. Number of days past due. 1 to 30: 5,700, double ruled. 31 to 60: 3,000, double ruled. 61 to 90: 2,000, double ruled. Over 90: 1,900, double ruled. Line 8. Estimated percentage uncollectible. Not yet due: 2%, double ruled. Number of days past due. 1 to 30: 4%, double ruled. 31 to 60: 10%, double ruled. 61 to 90: 20%, double ruled. Over 90: 40%, double ruled. Line 9. Total estimated uncollectible accounts. Total: $2,228, double ruled. Not yet due: ¥540, double ruled. Number of days past due. 1 to 30: ¥228, double ruled. 31 to 60: ¥300, double ruled. 61 to 90: ¥400, double ruled. Over 90: ¥760, double ruled.">
            <a:extLst>
              <a:ext uri="{FF2B5EF4-FFF2-40B4-BE49-F238E27FC236}">
                <a16:creationId xmlns:a16="http://schemas.microsoft.com/office/drawing/2014/main" id="{6C7088E9-10CA-4903-846A-DBCEC4C5D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178056"/>
              </p:ext>
            </p:extLst>
          </p:nvPr>
        </p:nvGraphicFramePr>
        <p:xfrm>
          <a:off x="1194134" y="4068517"/>
          <a:ext cx="22423854" cy="7997610"/>
        </p:xfrm>
        <a:graphic>
          <a:graphicData uri="http://schemas.openxmlformats.org/drawingml/2006/table">
            <a:tbl>
              <a:tblPr/>
              <a:tblGrid>
                <a:gridCol w="5590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8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8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161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161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161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82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8321">
                <a:tc gridSpan="7"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Accounts Receivable Aging Schedule</a:t>
                      </a:r>
                    </a:p>
                  </a:txBody>
                  <a:tcPr marL="4233" marR="4233" marT="91440" marB="9144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6E78">
                        <a:tint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4233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4233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423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61"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endParaRPr lang="en-US" sz="3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423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endParaRPr lang="en-US" sz="3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423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endParaRPr lang="en-US" sz="3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423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Number of Days Past Due</a:t>
                      </a:r>
                    </a:p>
                  </a:txBody>
                  <a:tcPr marL="4233" marR="4233" marT="9144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4233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4233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423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600"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Customer</a:t>
                      </a:r>
                      <a:endParaRPr lang="en-US" sz="3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423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Total</a:t>
                      </a:r>
                      <a:endParaRPr lang="en-US" sz="3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423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Not yet due</a:t>
                      </a:r>
                      <a:endParaRPr lang="en-US" sz="3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423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1-30</a:t>
                      </a:r>
                      <a:endParaRPr lang="en-US" sz="3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4233" marB="0"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31-60</a:t>
                      </a:r>
                      <a:endParaRPr lang="en-US" sz="3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4233" marB="0"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61-90</a:t>
                      </a:r>
                      <a:endParaRPr lang="en-US" sz="3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4233" marB="0"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Over 90</a:t>
                      </a:r>
                      <a:endParaRPr lang="en-US" sz="3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4233" marB="0"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8051"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3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T.E. Adert</a:t>
                      </a:r>
                      <a:endParaRPr lang="en-US" sz="3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4233" marB="0" anchor="b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3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¥    600</a:t>
                      </a:r>
                      <a:endParaRPr lang="en-US" sz="3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5720" marT="4233" marB="0" anchor="b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3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5720" marT="4233" marB="0" anchor="b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3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¥    300</a:t>
                      </a:r>
                      <a:endParaRPr lang="en-US" sz="3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5720" marT="4233" marB="0" anchor="b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3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5720" marT="4233" marB="0" anchor="b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3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¥   200</a:t>
                      </a:r>
                      <a:endParaRPr lang="en-US" sz="3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5720" marT="4233" marB="0" anchor="b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3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¥   100</a:t>
                      </a:r>
                      <a:endParaRPr lang="en-US" sz="3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5720" marT="4233" marB="0" anchor="b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051"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3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R.C. Bortz</a:t>
                      </a:r>
                      <a:endParaRPr lang="en-US" sz="3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4233" marB="0" anchor="b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3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300</a:t>
                      </a:r>
                      <a:endParaRPr lang="en-US" sz="3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5720" marT="4233" marB="0" anchor="b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3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¥   300</a:t>
                      </a:r>
                      <a:endParaRPr lang="en-US" sz="3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5720" marT="4233" marB="0" anchor="b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3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5720" marT="4233" marB="0" anchor="b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3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5720" marT="4233" marB="0" anchor="b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3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5720" marT="4233" marB="0" anchor="b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3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5720" marT="4233" marB="0" anchor="b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8051"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3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B.A. Carl</a:t>
                      </a:r>
                      <a:endParaRPr lang="en-US" sz="3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4233" marB="0" anchor="b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3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450</a:t>
                      </a:r>
                      <a:endParaRPr lang="en-US" sz="3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5720" marT="4233" marB="0" anchor="b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3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5720" marT="4233" marB="0" anchor="b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3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200</a:t>
                      </a:r>
                      <a:endParaRPr lang="en-US" sz="3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5720" marT="4233" marB="0" anchor="b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3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¥   250</a:t>
                      </a:r>
                      <a:endParaRPr lang="en-US" sz="3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5720" marT="4233" marB="0" anchor="b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3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5720" marT="4233" marB="0" anchor="b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3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5720" marT="4233" marB="0" anchor="b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8051"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3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O.L. Diker</a:t>
                      </a:r>
                      <a:endParaRPr lang="en-US" sz="3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4233" marB="0" anchor="b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3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700</a:t>
                      </a:r>
                      <a:endParaRPr lang="en-US" sz="3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5720" marT="4233" marB="0" anchor="b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3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500</a:t>
                      </a:r>
                      <a:endParaRPr lang="en-US" sz="3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5720" marT="4233" marB="0" anchor="b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3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5720" marT="4233" marB="0" anchor="b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3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5720" marT="4233" marB="0" anchor="b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3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200</a:t>
                      </a:r>
                      <a:endParaRPr lang="en-US" sz="3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5720" marT="4233" marB="0" anchor="b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3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5720" marT="4233" marB="0" anchor="b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8051"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3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T.O. Ebbet</a:t>
                      </a:r>
                      <a:endParaRPr lang="en-US" sz="3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4233" marB="0" anchor="b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3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600</a:t>
                      </a:r>
                      <a:endParaRPr lang="en-US" sz="3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5720" marT="4233" marB="0" anchor="b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3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5720" marT="4233" marB="0" anchor="b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3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5720" marT="4233" marB="0" anchor="b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3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300</a:t>
                      </a:r>
                      <a:endParaRPr lang="en-US" sz="3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5720" marT="4233" marB="0" anchor="b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3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5720" marT="4233" marB="0" anchor="b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3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300</a:t>
                      </a:r>
                      <a:endParaRPr lang="en-US" sz="3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5720" marT="4233" marB="0" anchor="b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8051"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3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Others</a:t>
                      </a:r>
                      <a:endParaRPr lang="en-US" sz="3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4233" marB="0" anchor="b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3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36,950</a:t>
                      </a:r>
                      <a:endParaRPr lang="en-US" sz="3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5720" marT="4233" marB="0" anchor="b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3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26,200</a:t>
                      </a:r>
                      <a:endParaRPr lang="en-US" sz="3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5720" marT="4233" marB="0" anchor="b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3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5,200</a:t>
                      </a:r>
                      <a:endParaRPr lang="en-US" sz="3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5720" marT="4233" marB="0" anchor="b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3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2,450</a:t>
                      </a:r>
                      <a:endParaRPr lang="en-US" sz="3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5720" marT="4233" marB="0" anchor="b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3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1,600</a:t>
                      </a:r>
                      <a:endParaRPr lang="en-US" sz="3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5720" marT="4233" marB="0" anchor="b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3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1,500</a:t>
                      </a:r>
                      <a:endParaRPr lang="en-US" sz="3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5720" marT="4233" marB="0" anchor="b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8051"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3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4233" marB="0" anchor="b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3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¥39,600</a:t>
                      </a:r>
                      <a:endParaRPr lang="en-US" sz="3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5720" marT="4233" marB="0" anchor="b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3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¥27,000</a:t>
                      </a:r>
                      <a:endParaRPr lang="en-US" sz="3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5720" marT="4233" marB="0" anchor="b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3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¥5,700</a:t>
                      </a:r>
                      <a:endParaRPr lang="en-US" sz="3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5720" marT="4233" marB="0" anchor="b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3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¥3,000</a:t>
                      </a:r>
                      <a:endParaRPr lang="en-US" sz="3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5720" marT="4233" marB="0" anchor="b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3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¥2,000</a:t>
                      </a:r>
                      <a:endParaRPr lang="en-US" sz="3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5720" marT="4233" marB="0" anchor="b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3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¥1,900</a:t>
                      </a:r>
                      <a:endParaRPr lang="en-US" sz="3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5720" marT="4233" marB="0" anchor="b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3251"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36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Estimated % </a:t>
                      </a:r>
                    </a:p>
                    <a:p>
                      <a:pPr algn="l" fontAlgn="b"/>
                      <a:r>
                        <a:rPr lang="en-US" sz="36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uncollectible</a:t>
                      </a:r>
                      <a:endParaRPr lang="en-US" sz="36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5720" marT="4233" marB="0" anchor="b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4800" b="1" dirty="0">
                        <a:solidFill>
                          <a:schemeClr val="tx2"/>
                        </a:solidFill>
                      </a:endParaRPr>
                    </a:p>
                  </a:txBody>
                  <a:tcPr marL="4233" marR="45720" marT="4233" marB="0" anchor="b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2%</a:t>
                      </a:r>
                      <a:endParaRPr lang="en-US" sz="36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5720" marT="4233" marB="0" anchor="b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4%</a:t>
                      </a:r>
                      <a:endParaRPr lang="en-US" sz="36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5720" marT="4233" marB="0" anchor="b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10%</a:t>
                      </a:r>
                      <a:endParaRPr lang="en-US" sz="36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5720" marT="4233" marB="0" anchor="b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20%</a:t>
                      </a:r>
                      <a:endParaRPr lang="en-US" sz="36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5720" marT="4233" marB="0" anchor="b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40%</a:t>
                      </a:r>
                      <a:endParaRPr lang="en-US" sz="36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5720" marT="4233" marB="0" anchor="b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3251"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3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Total estimated </a:t>
                      </a:r>
                    </a:p>
                    <a:p>
                      <a:pPr algn="l" fontAlgn="b"/>
                      <a:r>
                        <a:rPr lang="en-US" sz="3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uncollectible</a:t>
                      </a:r>
                      <a:endParaRPr lang="en-US" sz="3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4233" marB="0" anchor="b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3600" b="1" u="none" strike="noStrike" dirty="0">
                          <a:solidFill>
                            <a:srgbClr val="990000"/>
                          </a:solidFill>
                          <a:effectLst/>
                        </a:rPr>
                        <a:t>¥2,228</a:t>
                      </a:r>
                      <a:endParaRPr lang="en-US" sz="3600" b="1" i="0" u="none" strike="noStrike" dirty="0">
                        <a:solidFill>
                          <a:srgbClr val="99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5720" marT="4233" marB="0" anchor="b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3600" b="1" u="none" strike="noStrike" dirty="0">
                          <a:solidFill>
                            <a:srgbClr val="990000"/>
                          </a:solidFill>
                          <a:effectLst/>
                        </a:rPr>
                        <a:t>¥540</a:t>
                      </a:r>
                      <a:endParaRPr lang="en-US" sz="3600" b="1" i="0" u="none" strike="noStrike" dirty="0">
                        <a:solidFill>
                          <a:srgbClr val="99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5720" marT="4233" marB="0" anchor="b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3600" b="1" u="none" strike="noStrike" dirty="0">
                          <a:solidFill>
                            <a:srgbClr val="990000"/>
                          </a:solidFill>
                          <a:effectLst/>
                        </a:rPr>
                        <a:t>¥228</a:t>
                      </a:r>
                      <a:endParaRPr lang="en-US" sz="3600" b="1" i="0" u="none" strike="noStrike" dirty="0">
                        <a:solidFill>
                          <a:srgbClr val="99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5720" marT="4233" marB="0" anchor="b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3600" b="1" u="none" strike="noStrike" dirty="0">
                          <a:solidFill>
                            <a:srgbClr val="990000"/>
                          </a:solidFill>
                          <a:effectLst/>
                        </a:rPr>
                        <a:t>¥300</a:t>
                      </a:r>
                      <a:endParaRPr lang="en-US" sz="3600" b="1" i="0" u="none" strike="noStrike" dirty="0">
                        <a:solidFill>
                          <a:srgbClr val="99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5720" marT="4233" marB="0" anchor="b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3600" b="1" u="none" strike="noStrike" dirty="0">
                          <a:solidFill>
                            <a:srgbClr val="990000"/>
                          </a:solidFill>
                          <a:effectLst/>
                        </a:rPr>
                        <a:t>¥400</a:t>
                      </a:r>
                      <a:endParaRPr lang="en-US" sz="3600" b="1" i="0" u="none" strike="noStrike" dirty="0">
                        <a:solidFill>
                          <a:srgbClr val="99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5720" marT="4233" marB="0" anchor="b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3600" b="1" u="none" strike="noStrike" dirty="0">
                          <a:solidFill>
                            <a:srgbClr val="990000"/>
                          </a:solidFill>
                          <a:effectLst/>
                        </a:rPr>
                        <a:t>¥760</a:t>
                      </a:r>
                      <a:endParaRPr lang="en-US" sz="3600" b="1" i="0" u="none" strike="noStrike" dirty="0">
                        <a:solidFill>
                          <a:srgbClr val="99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5720" marT="4233" marB="0" anchor="b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3FE507C-A079-4413-A17B-43583F93C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8 Accounting for Receivables | ACT2111 Introductory Financial Accounting (2023)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E06849-6A9E-479B-8823-23556FD30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81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5C32-AE2F-49CC-9117-C9506D548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Allowance – </a:t>
            </a:r>
            <a:r>
              <a:rPr lang="en-US" altLang="zh-CN" dirty="0"/>
              <a:t>Exercise 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58160-2F18-4963-A4A7-8CEB3CC3F07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6000" dirty="0"/>
              <a:t>The unadjusted trial balance shows Allowance for Doubtful Accounts with a </a:t>
            </a:r>
            <a:r>
              <a:rPr lang="en-US" sz="6000" b="1" dirty="0"/>
              <a:t>credit </a:t>
            </a:r>
            <a:r>
              <a:rPr lang="en-US" sz="6000" dirty="0"/>
              <a:t>balance of </a:t>
            </a:r>
            <a:r>
              <a:rPr lang="en-US" altLang="en-US" sz="6000" dirty="0"/>
              <a:t>¥</a:t>
            </a:r>
            <a:r>
              <a:rPr lang="en-US" sz="6000" dirty="0"/>
              <a:t>528. Prepare the adjusting entry assuming </a:t>
            </a:r>
            <a:r>
              <a:rPr lang="en-US" altLang="en-US" sz="6000" dirty="0"/>
              <a:t>¥</a:t>
            </a:r>
            <a:r>
              <a:rPr lang="en-US" sz="6000" dirty="0"/>
              <a:t>2,228 is the estimate of uncollectible receivables from the aging schedule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54912E-731A-4D54-B6F8-EEF24004461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87308" y="5807288"/>
            <a:ext cx="20599661" cy="2664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98B67A-3E6C-46AC-8350-2BB2D67DA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308" y="8471393"/>
            <a:ext cx="20599661" cy="41534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F85AA58-A5A1-4F2D-88BB-EB2051097A4A}"/>
              </a:ext>
            </a:extLst>
          </p:cNvPr>
          <p:cNvSpPr/>
          <p:nvPr/>
        </p:nvSpPr>
        <p:spPr>
          <a:xfrm>
            <a:off x="5678905" y="9733545"/>
            <a:ext cx="1383632" cy="553452"/>
          </a:xfrm>
          <a:prstGeom prst="rect">
            <a:avLst/>
          </a:prstGeom>
          <a:solidFill>
            <a:srgbClr val="FFFDE4"/>
          </a:solidFill>
          <a:ln w="57150">
            <a:solidFill>
              <a:srgbClr val="E0A7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5981F2-E89F-4394-8DD3-48AD5B27E99A}"/>
              </a:ext>
            </a:extLst>
          </p:cNvPr>
          <p:cNvSpPr/>
          <p:nvPr/>
        </p:nvSpPr>
        <p:spPr>
          <a:xfrm>
            <a:off x="21006711" y="10972809"/>
            <a:ext cx="1383632" cy="553452"/>
          </a:xfrm>
          <a:prstGeom prst="rect">
            <a:avLst/>
          </a:prstGeom>
          <a:solidFill>
            <a:srgbClr val="FFFDE4"/>
          </a:solidFill>
          <a:ln w="57150">
            <a:solidFill>
              <a:srgbClr val="E0A7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51C8BC-4C00-4B81-A12D-E9CC10A51CC9}"/>
              </a:ext>
            </a:extLst>
          </p:cNvPr>
          <p:cNvSpPr/>
          <p:nvPr/>
        </p:nvSpPr>
        <p:spPr>
          <a:xfrm>
            <a:off x="17590168" y="5997671"/>
            <a:ext cx="1926231" cy="553452"/>
          </a:xfrm>
          <a:prstGeom prst="rect">
            <a:avLst/>
          </a:prstGeom>
          <a:solidFill>
            <a:srgbClr val="EBF7FF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2D95E5-D293-4097-8942-E7D99B964370}"/>
              </a:ext>
            </a:extLst>
          </p:cNvPr>
          <p:cNvSpPr/>
          <p:nvPr/>
        </p:nvSpPr>
        <p:spPr>
          <a:xfrm>
            <a:off x="20464112" y="6581274"/>
            <a:ext cx="1926231" cy="553452"/>
          </a:xfrm>
          <a:prstGeom prst="rect">
            <a:avLst/>
          </a:prstGeom>
          <a:solidFill>
            <a:srgbClr val="EBF7FF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62E5E103-438A-4CAA-AAD6-7B323D550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8 Accounting for Receivables | ACT2111 Introductory Financial Accounting (2023)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21996C5A-DECE-4E95-9A49-9B81ACC93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213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5C32-AE2F-49CC-9117-C9506D548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Allowance – </a:t>
            </a:r>
            <a:r>
              <a:rPr lang="en-US" altLang="zh-CN" dirty="0"/>
              <a:t>Exercise 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58160-2F18-4963-A4A7-8CEB3CC3F07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6000" dirty="0"/>
              <a:t>Assume the unadjusted trial balance shows Allowance for Doubtful Accounts with a </a:t>
            </a:r>
            <a:r>
              <a:rPr lang="en-US" sz="6000" b="1" dirty="0"/>
              <a:t>debit</a:t>
            </a:r>
            <a:r>
              <a:rPr lang="en-US" sz="6000" dirty="0"/>
              <a:t> balance of </a:t>
            </a:r>
            <a:r>
              <a:rPr lang="en-US" altLang="en-US" sz="6000" dirty="0"/>
              <a:t>¥</a:t>
            </a:r>
            <a:r>
              <a:rPr lang="en-US" sz="6000" dirty="0"/>
              <a:t>500. Prepare the adjusting entry assuming </a:t>
            </a:r>
            <a:r>
              <a:rPr lang="en-US" altLang="en-US" sz="6000" dirty="0"/>
              <a:t>¥</a:t>
            </a:r>
            <a:r>
              <a:rPr lang="en-US" sz="6000" dirty="0"/>
              <a:t>2,228 is the estimate of uncollectible receivables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1733A5-61E4-4F9E-8466-504869E3FE9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87307" y="5997671"/>
            <a:ext cx="20599661" cy="26060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BE815B-3816-4C43-B4A8-2D90C767C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307" y="8603740"/>
            <a:ext cx="20599660" cy="363123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DE26CAF-AAB5-43F8-BD44-3F963A395040}"/>
              </a:ext>
            </a:extLst>
          </p:cNvPr>
          <p:cNvSpPr/>
          <p:nvPr/>
        </p:nvSpPr>
        <p:spPr>
          <a:xfrm>
            <a:off x="5678905" y="9805737"/>
            <a:ext cx="1383632" cy="553452"/>
          </a:xfrm>
          <a:prstGeom prst="rect">
            <a:avLst/>
          </a:prstGeom>
          <a:solidFill>
            <a:srgbClr val="FFFDE4"/>
          </a:solidFill>
          <a:ln w="57150">
            <a:solidFill>
              <a:srgbClr val="E0A7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D535DC-3B70-49C6-AB3A-2B44530E8B32}"/>
              </a:ext>
            </a:extLst>
          </p:cNvPr>
          <p:cNvSpPr/>
          <p:nvPr/>
        </p:nvSpPr>
        <p:spPr>
          <a:xfrm>
            <a:off x="20863936" y="10419357"/>
            <a:ext cx="1383632" cy="553452"/>
          </a:xfrm>
          <a:prstGeom prst="rect">
            <a:avLst/>
          </a:prstGeom>
          <a:solidFill>
            <a:srgbClr val="FFFDE4"/>
          </a:solidFill>
          <a:ln w="57150">
            <a:solidFill>
              <a:srgbClr val="E0A7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386E42-E110-4CD2-9D11-0684C5189C62}"/>
              </a:ext>
            </a:extLst>
          </p:cNvPr>
          <p:cNvSpPr/>
          <p:nvPr/>
        </p:nvSpPr>
        <p:spPr>
          <a:xfrm>
            <a:off x="17734547" y="5997671"/>
            <a:ext cx="1926231" cy="553452"/>
          </a:xfrm>
          <a:prstGeom prst="rect">
            <a:avLst/>
          </a:prstGeom>
          <a:solidFill>
            <a:srgbClr val="EBF7FF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674E2B-7D54-4246-B1E2-F8785CB5B5B4}"/>
              </a:ext>
            </a:extLst>
          </p:cNvPr>
          <p:cNvSpPr/>
          <p:nvPr/>
        </p:nvSpPr>
        <p:spPr>
          <a:xfrm>
            <a:off x="20464112" y="6581274"/>
            <a:ext cx="1926231" cy="553452"/>
          </a:xfrm>
          <a:prstGeom prst="rect">
            <a:avLst/>
          </a:prstGeom>
          <a:solidFill>
            <a:srgbClr val="EBF7FF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E961B837-F443-4289-8381-F8A01EA91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8 Accounting for Receivables | ACT2111 Introductory Financial Accounting (2023)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6097AA4-BE99-45DB-A7B4-7377D3131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7714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50D23-62BB-456B-94C0-1788A0372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Disposing of Accounts Receivable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9B55E-7420-4C98-BE64-1A8AA742654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en-US" dirty="0"/>
              <a:t>illing and collection are often time consuming and costly</a:t>
            </a:r>
          </a:p>
          <a:p>
            <a:r>
              <a:rPr lang="en-US" dirty="0"/>
              <a:t>Companies now frequently </a:t>
            </a:r>
            <a:r>
              <a:rPr lang="en-US" b="1" dirty="0"/>
              <a:t>sell their receivables </a:t>
            </a:r>
            <a:r>
              <a:rPr lang="en-US" dirty="0"/>
              <a:t>to another company for cash, thereby shortening the cash-to-cash operating cycle</a:t>
            </a:r>
          </a:p>
          <a:p>
            <a:r>
              <a:rPr lang="en-US" altLang="zh-CN" dirty="0"/>
              <a:t>Examples:</a:t>
            </a:r>
            <a:endParaRPr lang="en-US" dirty="0"/>
          </a:p>
          <a:p>
            <a:pPr lvl="1"/>
            <a:r>
              <a:rPr lang="en-US" dirty="0"/>
              <a:t>Sale of Receivables to a </a:t>
            </a:r>
            <a:r>
              <a:rPr lang="en-US" b="1" dirty="0"/>
              <a:t>Factor</a:t>
            </a:r>
          </a:p>
          <a:p>
            <a:pPr lvl="1"/>
            <a:r>
              <a:rPr lang="en-US" b="1" dirty="0"/>
              <a:t>Credit Card </a:t>
            </a:r>
            <a:r>
              <a:rPr lang="en-US" dirty="0"/>
              <a:t>Sales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FA6CDE-CE25-4BC9-904F-9BA8EC868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8 Accounting for Receivables | ACT2111 Introductory Financial Accounting (2023)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2E7E20-A945-4FD0-91DF-E170FEC5F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602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50D3A-0E0C-4BA6-9061-23EB2258A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Sale of Receivables to a </a:t>
            </a:r>
            <a:r>
              <a:rPr lang="en-US" b="1" dirty="0"/>
              <a:t>Factor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6D612-E444-48AA-B3CC-58D4ACB48CE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A </a:t>
            </a:r>
            <a:r>
              <a:rPr lang="en-US" sz="5400" b="1" dirty="0"/>
              <a:t>factor</a:t>
            </a:r>
            <a:r>
              <a:rPr lang="en-US" sz="5400" dirty="0"/>
              <a:t> is a finance company or bank that buys receivables from businesses and then collects the payments directly from the customers</a:t>
            </a:r>
          </a:p>
          <a:p>
            <a:r>
              <a:rPr lang="en-US" sz="5400" dirty="0"/>
              <a:t>Typically, the factor charges a commission to the company that is selling the receivables (This fee often ranges from 1–3% of the amount of receivables purchased)</a:t>
            </a:r>
          </a:p>
          <a:p>
            <a:r>
              <a:rPr lang="en-US" sz="5400" dirty="0"/>
              <a:t>Assume that Keelung Jewelry factors NT$600,000 of receivables to Federal Factors (amounts in thousands). Federal Factors assesses a service charge of 2% of the amount of receivables sold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D58514-EF72-4CAF-8ADC-58C698039A1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99662" y="9820437"/>
            <a:ext cx="18254768" cy="2707707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204168-C0A4-4968-9B16-CCA69CCEA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8 Accounting for Receivables | ACT2111 Introductory Financial Accounting (2023)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4F9E76-D844-42FF-ACC5-655649252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942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ree Vector | Illustration of hand holding credit card">
            <a:extLst>
              <a:ext uri="{FF2B5EF4-FFF2-40B4-BE49-F238E27FC236}">
                <a16:creationId xmlns:a16="http://schemas.microsoft.com/office/drawing/2014/main" id="{A604FF2B-6251-440F-8E16-E2AC6D5ED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4864" y="2314394"/>
            <a:ext cx="5641474" cy="563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450D3A-0E0C-4BA6-9061-23EB2258A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Credit Card Sales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6D612-E444-48AA-B3CC-58D4ACB48CE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Retailer pays card issuer a fee of 2 to 4% of invoice price</a:t>
            </a:r>
          </a:p>
          <a:p>
            <a:r>
              <a:rPr lang="en-US" sz="5400" dirty="0"/>
              <a:t>Recorded same as cash sales </a:t>
            </a:r>
          </a:p>
          <a:p>
            <a:r>
              <a:rPr lang="en-US" sz="5400" dirty="0"/>
              <a:t>Advantages to retailer:</a:t>
            </a:r>
          </a:p>
          <a:p>
            <a:pPr lvl="1"/>
            <a:r>
              <a:rPr lang="en-US" sz="4200" dirty="0"/>
              <a:t>Issuer does credit investigation of customer</a:t>
            </a:r>
          </a:p>
          <a:p>
            <a:pPr lvl="1"/>
            <a:r>
              <a:rPr lang="en-US" sz="4200" dirty="0"/>
              <a:t>Issuer maintains customer accounts</a:t>
            </a:r>
          </a:p>
          <a:p>
            <a:pPr lvl="1"/>
            <a:r>
              <a:rPr lang="en-US" sz="4200" dirty="0"/>
              <a:t>Issuer undertakes collection and absorbs losses</a:t>
            </a:r>
          </a:p>
          <a:p>
            <a:pPr lvl="1"/>
            <a:r>
              <a:rPr lang="en-US" sz="4200" dirty="0"/>
              <a:t>Receives cash more quickly</a:t>
            </a:r>
          </a:p>
          <a:p>
            <a:r>
              <a:rPr lang="en-US" sz="5400" dirty="0"/>
              <a:t>Ling Lee purchases NT$6,000 of paper products for her restaurant from Wu Supplies using her Visa First Bank Card. First Bank charges a service fee of 3%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FC84F0-1E8B-441F-9B1C-DFE0E19830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264144" y="9773928"/>
            <a:ext cx="16122906" cy="243706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B9F8052-104E-49A1-936D-09E5884A8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8 Accounting for Receivables | ACT2111 Introductory Financial Accounting (2023)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1E6E5AF-B367-4630-B4D6-81BCE1378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14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28360-B48B-4B75-AF5E-CDF27F694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Receivable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988C7-34AA-4E5D-9F7D-8DB65E13274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Companies may grant credit in exchange for a promissory note. A </a:t>
            </a:r>
            <a:r>
              <a:rPr lang="en-US" b="1" dirty="0">
                <a:solidFill>
                  <a:schemeClr val="accent2"/>
                </a:solidFill>
              </a:rPr>
              <a:t>promissory note</a:t>
            </a:r>
            <a:r>
              <a:rPr lang="en-US" b="1" dirty="0"/>
              <a:t> </a:t>
            </a:r>
            <a:r>
              <a:rPr lang="en-US" dirty="0"/>
              <a:t>is a written promise to pay a specified amount of money on demand or at a definite time</a:t>
            </a:r>
          </a:p>
          <a:p>
            <a:pPr lvl="1"/>
            <a:r>
              <a:rPr lang="en-US" dirty="0"/>
              <a:t>To the </a:t>
            </a:r>
            <a:r>
              <a:rPr lang="en-US" b="1" dirty="0"/>
              <a:t>payee</a:t>
            </a:r>
            <a:r>
              <a:rPr lang="en-US" dirty="0"/>
              <a:t>, the promissory note is a </a:t>
            </a:r>
            <a:r>
              <a:rPr lang="en-US" b="1" dirty="0"/>
              <a:t>note receivable</a:t>
            </a:r>
            <a:endParaRPr lang="en-US" dirty="0"/>
          </a:p>
          <a:p>
            <a:pPr lvl="1"/>
            <a:r>
              <a:rPr lang="en-US" dirty="0"/>
              <a:t>To the </a:t>
            </a:r>
            <a:r>
              <a:rPr lang="en-US" b="1" dirty="0"/>
              <a:t>maker</a:t>
            </a:r>
            <a:r>
              <a:rPr lang="en-US" dirty="0"/>
              <a:t>, the promissory note is a </a:t>
            </a:r>
            <a:r>
              <a:rPr lang="en-US" b="1" dirty="0"/>
              <a:t>note payable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5C6B2D-9753-4683-BBE0-DF5A2E3F0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934" y="6656246"/>
            <a:ext cx="12341897" cy="599018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1CFCE52-A3C8-49E7-8509-D2F611AE42C8}"/>
              </a:ext>
            </a:extLst>
          </p:cNvPr>
          <p:cNvSpPr/>
          <p:nvPr/>
        </p:nvSpPr>
        <p:spPr>
          <a:xfrm>
            <a:off x="14914174" y="6891807"/>
            <a:ext cx="8607563" cy="5584939"/>
          </a:xfrm>
          <a:prstGeom prst="roundRect">
            <a:avLst>
              <a:gd name="adj" fmla="val 12215"/>
            </a:avLst>
          </a:prstGeom>
          <a:solidFill>
            <a:schemeClr val="accent2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B26E7E7-4A8D-44EA-9ED8-59A2C3864080}"/>
              </a:ext>
            </a:extLst>
          </p:cNvPr>
          <p:cNvSpPr/>
          <p:nvPr/>
        </p:nvSpPr>
        <p:spPr>
          <a:xfrm>
            <a:off x="14684542" y="6656245"/>
            <a:ext cx="8607563" cy="5584939"/>
          </a:xfrm>
          <a:prstGeom prst="roundRect">
            <a:avLst>
              <a:gd name="adj" fmla="val 12215"/>
            </a:avLst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4000" b="1" dirty="0">
                <a:solidFill>
                  <a:schemeClr val="tx2"/>
                </a:solidFill>
              </a:rPr>
              <a:t>Promissory notes </a:t>
            </a:r>
            <a:r>
              <a:rPr lang="en-US" sz="4000" dirty="0">
                <a:solidFill>
                  <a:schemeClr val="tx2"/>
                </a:solidFill>
              </a:rPr>
              <a:t>may be used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tx2"/>
                </a:solidFill>
              </a:rPr>
              <a:t>when individuals and companies lend or borrow money,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tx2"/>
                </a:solidFill>
              </a:rPr>
              <a:t>when amount of transaction and credit period exceed normal limits, or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tx2"/>
                </a:solidFill>
              </a:rPr>
              <a:t>in settlement of accounts receivable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C5C6C86-A405-46DF-9190-D394D47AB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8 Accounting for Receivables | ACT2111 Introductory Financial Accounting (2023)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C1C1343-7290-43CA-A93D-41278F19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249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38DCB-5744-4093-8CC4-CEF7E8203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343F3-94F0-47BF-9265-CFD50D5A17C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/>
              <a:t>Receivables</a:t>
            </a:r>
            <a:r>
              <a:rPr lang="en-US" dirty="0"/>
              <a:t>: Amounts due from individuals and companies that are expected to be collected in cash</a:t>
            </a:r>
          </a:p>
          <a:p>
            <a:r>
              <a:rPr lang="en-US" dirty="0"/>
              <a:t>Receivables are important because they represent one of a company’s most liquid assets</a:t>
            </a:r>
            <a:endParaRPr lang="en-US" sz="6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/>
              <a:t>Examples: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8A1311A-BC62-48BE-B11B-BB32C567F9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533626"/>
              </p:ext>
            </p:extLst>
          </p:nvPr>
        </p:nvGraphicFramePr>
        <p:xfrm>
          <a:off x="1948925" y="7178473"/>
          <a:ext cx="12699517" cy="5325855"/>
        </p:xfrm>
        <a:graphic>
          <a:graphicData uri="http://schemas.openxmlformats.org/drawingml/2006/table">
            <a:tbl>
              <a:tblPr firstRow="1" bandRow="1"/>
              <a:tblGrid>
                <a:gridCol w="5266373">
                  <a:extLst>
                    <a:ext uri="{9D8B030D-6E8A-4147-A177-3AD203B41FA5}">
                      <a16:colId xmlns:a16="http://schemas.microsoft.com/office/drawing/2014/main" val="3015786825"/>
                    </a:ext>
                  </a:extLst>
                </a:gridCol>
                <a:gridCol w="7433144">
                  <a:extLst>
                    <a:ext uri="{9D8B030D-6E8A-4147-A177-3AD203B41FA5}">
                      <a16:colId xmlns:a16="http://schemas.microsoft.com/office/drawing/2014/main" val="1818220615"/>
                    </a:ext>
                  </a:extLst>
                </a:gridCol>
              </a:tblGrid>
              <a:tr h="1396217"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4400" dirty="0">
                          <a:solidFill>
                            <a:sysClr val="windowText" lastClr="000000"/>
                          </a:solidFill>
                        </a:rPr>
                        <a:t>Company</a:t>
                      </a:r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4400" b="1" i="0" u="none" strike="noStrike" kern="1200" baseline="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Receivables as a Company </a:t>
                      </a:r>
                    </a:p>
                    <a:p>
                      <a:pPr algn="ctr"/>
                      <a:r>
                        <a:rPr lang="en-US" sz="4400" b="1" i="0" u="none" strike="noStrike" kern="1200" baseline="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Percentage of Total Assets</a:t>
                      </a:r>
                      <a:endParaRPr lang="en-US" sz="4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90761"/>
                  </a:ext>
                </a:extLst>
              </a:tr>
              <a:tr h="778659"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4400" b="0" i="0" u="none" strike="noStrike" kern="1200" baseline="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Adidas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/>
                      <a:r>
                        <a:rPr lang="en-US" sz="4400" b="0" i="0" u="none" strike="noStrike" kern="1200" baseline="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16%</a:t>
                      </a:r>
                      <a:r>
                        <a:rPr lang="en-US" sz="4400" b="1" i="0" u="none" strike="noStrike" kern="1200" baseline="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R="14630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563303"/>
                  </a:ext>
                </a:extLst>
              </a:tr>
              <a:tr h="778659"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b="0" i="0" u="none" strike="noStrike" kern="1200" baseline="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Hyundai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/>
                      <a:r>
                        <a:rPr lang="en-US" sz="4400" b="0" i="0" u="none" strike="noStrike" kern="1200" baseline="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R="16550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039854"/>
                  </a:ext>
                </a:extLst>
              </a:tr>
              <a:tr h="778659"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/>
                      <a:r>
                        <a:rPr lang="en-US" sz="4400" b="0" i="0" u="none" strike="noStrike" kern="1200" baseline="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b="0" i="0" u="none" strike="noStrike" kern="1200" baseline="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R="16550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026369"/>
                  </a:ext>
                </a:extLst>
              </a:tr>
              <a:tr h="778659"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4400" b="0" i="0" u="none" strike="noStrike" kern="1200" baseline="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Nestlé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b="0" i="0" u="none" strike="noStrike" kern="1200" baseline="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41</a:t>
                      </a:r>
                    </a:p>
                  </a:txBody>
                  <a:tcPr marR="16550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42396"/>
                  </a:ext>
                </a:extLst>
              </a:tr>
              <a:tr h="778659"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4400" b="0" i="0" u="none" strike="noStrike" kern="1200" baseline="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China Mobile Limited 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b="0" i="0" u="none" strike="noStrike" kern="1200" baseline="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R="16550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548588"/>
                  </a:ext>
                </a:extLst>
              </a:tr>
            </a:tbl>
          </a:graphicData>
        </a:graphic>
      </p:graphicFrame>
      <p:pic>
        <p:nvPicPr>
          <p:cNvPr id="3074" name="Picture 2" descr="Are Your Accounts Receivable a Mess? Here's How to Fix It.">
            <a:extLst>
              <a:ext uri="{FF2B5EF4-FFF2-40B4-BE49-F238E27FC236}">
                <a16:creationId xmlns:a16="http://schemas.microsoft.com/office/drawing/2014/main" id="{3F767CDD-CAE4-434F-8D6A-7B118F572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2572" y="7184843"/>
            <a:ext cx="7979228" cy="531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5CFCDB-D5BB-4B57-B228-9A2B3619A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8 Accounting for Receivables | ACT2111 Introductory Financial Accounting (2023)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201C2-BCE2-4234-8F15-3469133A8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6772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CAF8B-08AB-4814-B9D7-C42B88D0B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76CAC-F531-4F9D-9FE1-1A93E39F67F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  <a:p>
            <a:endParaRPr lang="en-US" sz="5400" dirty="0"/>
          </a:p>
          <a:p>
            <a:r>
              <a:rPr lang="en-US" sz="5400" dirty="0"/>
              <a:t>When counting days, omit date note is issued, but include due date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5A3A0-B485-477A-AD96-F347A56D8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2150060"/>
            <a:ext cx="22026813" cy="2182521"/>
          </a:xfrm>
          <a:prstGeom prst="rect">
            <a:avLst/>
          </a:prstGeom>
        </p:spPr>
      </p:pic>
      <p:graphicFrame>
        <p:nvGraphicFramePr>
          <p:cNvPr id="8" name="Table 7" descr="The table lists terms of note and the interest computation defined as face times rate times time = interest. Line 1. Terms of note: ₺730, 12%, 120 days. Interest: ₺730 times 12% times 120 over 360 = ₺29.20. Line 2. Terms of note: ₺1,000, 9%, 6 months. Interest: ₺1,000 times 9% times 6 over 12 = ₺45.00. Line 3. Terms of note: ₺2,000, 6%, 1 year. Interest: ₺2,000 times 6% times 1 over 1 = ₺120.00.&#10;">
            <a:extLst>
              <a:ext uri="{FF2B5EF4-FFF2-40B4-BE49-F238E27FC236}">
                <a16:creationId xmlns:a16="http://schemas.microsoft.com/office/drawing/2014/main" id="{E65CC9FE-98EA-4305-97C1-2AAC155CA3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105219"/>
              </p:ext>
            </p:extLst>
          </p:nvPr>
        </p:nvGraphicFramePr>
        <p:xfrm>
          <a:off x="1085850" y="5366083"/>
          <a:ext cx="22026811" cy="7177687"/>
        </p:xfrm>
        <a:graphic>
          <a:graphicData uri="http://schemas.openxmlformats.org/drawingml/2006/table">
            <a:tbl>
              <a:tblPr/>
              <a:tblGrid>
                <a:gridCol w="2861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07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11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01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39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43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463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543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026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5434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47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413029">
                <a:tc gridSpan="3"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5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Terms of Note</a:t>
                      </a:r>
                    </a:p>
                  </a:txBody>
                  <a:tcPr marL="4233" marR="4233" marT="91440" marB="27432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5C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4233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4233" marB="0" anchor="b"/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endParaRPr lang="en-US" sz="5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91440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5C9"/>
                    </a:solidFill>
                  </a:tcPr>
                </a:tc>
                <a:tc gridSpan="7"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5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Interest Computation</a:t>
                      </a:r>
                    </a:p>
                  </a:txBody>
                  <a:tcPr marL="4233" marR="4233" marT="91440" marB="27432" anchor="ctr">
                    <a:lnL w="12700" cmpd="sng"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5C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4233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4233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4233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4233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4233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4233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5496"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endParaRPr lang="en-US" sz="54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27432" marB="27432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5C9"/>
                    </a:solidFill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endParaRPr lang="en-US" sz="54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5C9"/>
                    </a:solidFill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endParaRPr lang="en-US" sz="54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5C9"/>
                    </a:solidFill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endParaRPr lang="en-US" sz="54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5C9"/>
                    </a:solidFill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54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Face</a:t>
                      </a:r>
                      <a:endParaRPr lang="en-US" sz="54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5C9"/>
                    </a:solidFill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54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x</a:t>
                      </a:r>
                      <a:endParaRPr lang="en-US" sz="54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5C9"/>
                    </a:solidFill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54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Rate</a:t>
                      </a:r>
                      <a:endParaRPr lang="en-US" sz="54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5C9"/>
                    </a:solidFill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54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x</a:t>
                      </a:r>
                      <a:endParaRPr lang="en-US" sz="54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5C9"/>
                    </a:solidFill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54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Time</a:t>
                      </a:r>
                      <a:endParaRPr lang="en-US" sz="54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5C9"/>
                    </a:solidFill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54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=</a:t>
                      </a:r>
                      <a:endParaRPr lang="en-US" sz="54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5C9"/>
                    </a:solidFill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54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Interest</a:t>
                      </a:r>
                      <a:endParaRPr lang="en-US" sz="54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0" marT="27432" marB="27432" anchor="ctr">
                    <a:lnL w="12700" cmpd="sng"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5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0543"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6000" dirty="0">
                          <a:solidFill>
                            <a:schemeClr val="tx2"/>
                          </a:solidFill>
                        </a:rPr>
                        <a:t>₺</a:t>
                      </a:r>
                      <a:r>
                        <a:rPr lang="en-US" sz="5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   730,</a:t>
                      </a:r>
                      <a:endParaRPr lang="en-US" sz="54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0" marT="27432" marB="27432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5C9"/>
                    </a:solidFill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5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12%,</a:t>
                      </a:r>
                      <a:endParaRPr lang="en-US" sz="54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5C9"/>
                    </a:solidFill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5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120 days</a:t>
                      </a:r>
                      <a:endParaRPr lang="en-US" sz="54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5C9"/>
                    </a:solidFill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endParaRPr lang="en-US" sz="54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5C9"/>
                    </a:solidFill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6000" dirty="0">
                          <a:solidFill>
                            <a:schemeClr val="tx2"/>
                          </a:solidFill>
                        </a:rPr>
                        <a:t>₺</a:t>
                      </a:r>
                      <a:r>
                        <a:rPr lang="en-US" sz="5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   730 </a:t>
                      </a:r>
                      <a:endParaRPr lang="en-US" sz="54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5C9"/>
                    </a:solidFill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5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x</a:t>
                      </a:r>
                      <a:endParaRPr lang="en-US" sz="54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5C9"/>
                    </a:solidFill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5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12%</a:t>
                      </a:r>
                      <a:endParaRPr lang="en-US" sz="54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5C9"/>
                    </a:solidFill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5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x</a:t>
                      </a:r>
                      <a:endParaRPr lang="en-US" sz="54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5C9"/>
                    </a:solidFill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5400" b="1" u="none" strike="noStrike" dirty="0">
                          <a:solidFill>
                            <a:srgbClr val="990000"/>
                          </a:solidFill>
                          <a:effectLst/>
                        </a:rPr>
                        <a:t>120/360</a:t>
                      </a:r>
                      <a:endParaRPr lang="en-US" sz="5400" b="1" i="0" u="none" strike="noStrike" dirty="0">
                        <a:solidFill>
                          <a:srgbClr val="99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5C9"/>
                    </a:solidFill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5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=</a:t>
                      </a:r>
                      <a:endParaRPr lang="en-US" sz="54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5C9"/>
                    </a:solidFill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6000" dirty="0">
                          <a:solidFill>
                            <a:schemeClr val="tx2"/>
                          </a:solidFill>
                        </a:rPr>
                        <a:t>₺</a:t>
                      </a:r>
                      <a:r>
                        <a:rPr lang="en-US" sz="5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  29.20</a:t>
                      </a:r>
                      <a:endParaRPr lang="en-US" sz="54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182880" marT="27432" marB="27432" anchor="ctr">
                    <a:lnL w="12700" cmpd="sng"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5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0543"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6000" dirty="0">
                          <a:solidFill>
                            <a:schemeClr val="tx2"/>
                          </a:solidFill>
                        </a:rPr>
                        <a:t>₺</a:t>
                      </a:r>
                      <a:r>
                        <a:rPr lang="en-US" sz="5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1,000,</a:t>
                      </a:r>
                      <a:endParaRPr lang="en-US" sz="54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0" marT="27432" marB="27432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5C9"/>
                    </a:solidFill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5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9%,</a:t>
                      </a:r>
                      <a:endParaRPr lang="en-US" sz="54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5C9"/>
                    </a:solidFill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5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6 months</a:t>
                      </a:r>
                      <a:endParaRPr lang="en-US" sz="54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5C9"/>
                    </a:solidFill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endParaRPr lang="en-US" sz="54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5C9"/>
                    </a:solidFill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6000" dirty="0">
                          <a:solidFill>
                            <a:schemeClr val="tx2"/>
                          </a:solidFill>
                        </a:rPr>
                        <a:t>₺</a:t>
                      </a:r>
                      <a:r>
                        <a:rPr lang="en-US" sz="5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1,000 </a:t>
                      </a:r>
                      <a:endParaRPr lang="en-US" sz="54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5C9"/>
                    </a:solidFill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5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x</a:t>
                      </a:r>
                      <a:endParaRPr lang="en-US" sz="54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5C9"/>
                    </a:solidFill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5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9%</a:t>
                      </a:r>
                      <a:endParaRPr lang="en-US" sz="54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5C9"/>
                    </a:solidFill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5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x</a:t>
                      </a:r>
                      <a:endParaRPr lang="en-US" sz="54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5C9"/>
                    </a:solidFill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5400" b="1" u="none" strike="noStrike" dirty="0">
                          <a:solidFill>
                            <a:srgbClr val="990000"/>
                          </a:solidFill>
                          <a:effectLst/>
                        </a:rPr>
                        <a:t>6/12</a:t>
                      </a:r>
                      <a:endParaRPr lang="en-US" sz="5400" b="1" i="0" u="none" strike="noStrike" dirty="0">
                        <a:solidFill>
                          <a:srgbClr val="99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5C9"/>
                    </a:solidFill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5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=</a:t>
                      </a:r>
                      <a:endParaRPr lang="en-US" sz="54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5C9"/>
                    </a:solidFill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6000" dirty="0">
                          <a:solidFill>
                            <a:schemeClr val="tx2"/>
                          </a:solidFill>
                        </a:rPr>
                        <a:t>₺</a:t>
                      </a:r>
                      <a:r>
                        <a:rPr lang="en-US" sz="5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  45.00</a:t>
                      </a:r>
                      <a:endParaRPr lang="en-US" sz="54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182880" marT="27432" marB="27432" anchor="ctr">
                    <a:lnL w="12700" cmpd="sng"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5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8076"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6000" dirty="0">
                          <a:solidFill>
                            <a:schemeClr val="tx2"/>
                          </a:solidFill>
                        </a:rPr>
                        <a:t>₺</a:t>
                      </a:r>
                      <a:r>
                        <a:rPr lang="en-US" sz="5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2,000, </a:t>
                      </a:r>
                      <a:endParaRPr lang="en-US" sz="54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0" marT="27432" marB="9144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5C9"/>
                    </a:solidFill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5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6%,</a:t>
                      </a:r>
                      <a:endParaRPr lang="en-US" sz="54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T="27432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5C9"/>
                    </a:solidFill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5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 year</a:t>
                      </a:r>
                      <a:endParaRPr lang="en-US" sz="54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27432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5C9"/>
                    </a:solidFill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endParaRPr lang="en-US" sz="54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27432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5C9"/>
                    </a:solidFill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6000" dirty="0">
                          <a:solidFill>
                            <a:schemeClr val="tx2"/>
                          </a:solidFill>
                        </a:rPr>
                        <a:t>₺</a:t>
                      </a:r>
                      <a:r>
                        <a:rPr lang="en-US" sz="5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2,000 </a:t>
                      </a:r>
                      <a:endParaRPr lang="en-US" sz="54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T="27432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5C9"/>
                    </a:solidFill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5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x</a:t>
                      </a:r>
                      <a:endParaRPr lang="en-US" sz="54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27432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5C9"/>
                    </a:solidFill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5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6%</a:t>
                      </a:r>
                      <a:endParaRPr lang="en-US" sz="54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T="27432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5C9"/>
                    </a:solidFill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5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x</a:t>
                      </a:r>
                      <a:endParaRPr lang="en-US" sz="54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27432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5C9"/>
                    </a:solidFill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5400" b="1" u="none" strike="noStrike" dirty="0">
                          <a:solidFill>
                            <a:srgbClr val="990000"/>
                          </a:solidFill>
                          <a:effectLst/>
                        </a:rPr>
                        <a:t>1/1</a:t>
                      </a:r>
                      <a:endParaRPr lang="en-US" sz="5400" b="1" i="0" u="none" strike="noStrike" dirty="0">
                        <a:solidFill>
                          <a:srgbClr val="99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27432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5C9"/>
                    </a:solidFill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5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=</a:t>
                      </a:r>
                      <a:endParaRPr lang="en-US" sz="54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27432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5C9"/>
                    </a:solidFill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6000" dirty="0">
                          <a:solidFill>
                            <a:schemeClr val="tx2"/>
                          </a:solidFill>
                        </a:rPr>
                        <a:t>₺</a:t>
                      </a:r>
                      <a:r>
                        <a:rPr lang="en-US" sz="54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120.00</a:t>
                      </a:r>
                      <a:endParaRPr lang="en-US" sz="54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182880" marT="27432" marB="91440" anchor="ctr">
                    <a:lnL w="12700" cmpd="sng"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5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90CFF04-A907-4C2A-A1D5-E308031E3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8 Accounting for Receivables | ACT2111 Introductory Financial Accounting (2023)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72513A-BFB1-40F3-A1B7-9F0A0ED0E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9853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E3D2B-368B-4609-ADDC-19322956E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Recognizing Notes Receivable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9BDC8-815D-43C4-81D1-FB7AD76BBB8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Calhoun plc wrote a £1,000, two-month, 12% promissory note dated May 1, to settle an open account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b="1" dirty="0"/>
              <a:t>No interest revenue </a:t>
            </a:r>
            <a:r>
              <a:rPr lang="en-US" dirty="0"/>
              <a:t>is reported when the note is accepted. Interest is earned (accrued) as time passes</a:t>
            </a:r>
          </a:p>
          <a:p>
            <a:pPr lvl="1"/>
            <a:r>
              <a:rPr lang="en-US" dirty="0"/>
              <a:t>Report short-term notes receivable at their </a:t>
            </a:r>
            <a:r>
              <a:rPr lang="en-US" b="1" dirty="0"/>
              <a:t>cash (net) realizable value </a:t>
            </a:r>
          </a:p>
          <a:p>
            <a:pPr lvl="1"/>
            <a:r>
              <a:rPr lang="en-US" dirty="0"/>
              <a:t>Estimation of cash realizable value and recording bad debt expense and related allowance are similar to accounts receivable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FF363F-B8AD-47E4-99D0-6EAD6FA1782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25052" y="4145058"/>
            <a:ext cx="20741105" cy="287669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66ECA7-5CCB-4639-9D98-5C59FAAEE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8 Accounting for Receivables | ACT2111 Introductory Financial Accounting (2023)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EF0B2D-14AB-4E3B-B8FF-1EF7CBEEF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346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425F3-2DA0-4497-8AC3-B914DA0D0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Disposing of Notes Receivable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A1154-273E-4022-93CF-19C5F7393ED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857264" lvl="1" indent="-857264">
              <a:spcBef>
                <a:spcPts val="2000"/>
              </a:spcBef>
            </a:pPr>
            <a:r>
              <a:rPr lang="en-US" sz="6000" dirty="0"/>
              <a:t>Different situations</a:t>
            </a:r>
          </a:p>
          <a:p>
            <a:pPr marL="1885733" lvl="1" indent="-1143000">
              <a:buFont typeface="+mj-lt"/>
              <a:buAutoNum type="arabicPeriod"/>
            </a:pPr>
            <a:r>
              <a:rPr lang="en-US" dirty="0"/>
              <a:t>Notes may be held to their maturity date</a:t>
            </a:r>
          </a:p>
          <a:p>
            <a:pPr marL="1885733" lvl="1" indent="-1143000">
              <a:buFont typeface="+mj-lt"/>
              <a:buAutoNum type="arabicPeriod"/>
            </a:pPr>
            <a:r>
              <a:rPr lang="en-US" dirty="0"/>
              <a:t>Maker may default and payee must make an adjustment to the account</a:t>
            </a:r>
          </a:p>
          <a:p>
            <a:pPr marL="1885733" lvl="1" indent="-1143000">
              <a:buFont typeface="+mj-lt"/>
              <a:buAutoNum type="arabicPeriod"/>
            </a:pPr>
            <a:r>
              <a:rPr lang="en-US" dirty="0"/>
              <a:t>Holder speeds up conversion to cash by selling the note receivable</a:t>
            </a:r>
          </a:p>
          <a:p>
            <a:r>
              <a:rPr lang="en-US" dirty="0"/>
              <a:t>Two concepts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Honor of Notes Receivable</a:t>
            </a:r>
          </a:p>
          <a:p>
            <a:pPr lvl="2"/>
            <a:r>
              <a:rPr lang="en-US" dirty="0"/>
              <a:t>Maker pays it in full at its maturity date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Dishonor of Notes Receivable</a:t>
            </a:r>
          </a:p>
          <a:p>
            <a:pPr lvl="2"/>
            <a:r>
              <a:rPr lang="en-US" dirty="0"/>
              <a:t>Not paid in full at maturity</a:t>
            </a:r>
          </a:p>
          <a:p>
            <a:pPr lvl="2"/>
            <a:r>
              <a:rPr lang="en-US" dirty="0"/>
              <a:t>No longer negotiable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32A765-D8A6-4160-9D61-C1ED41B15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8 Accounting for Receivables | ACT2111 Introductory Financial Accounting (2023)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A5C811-09A3-44A0-A18E-4FA00E444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0787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DE789-E64B-4E28-9087-B0D93DA6F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Honor of Notes Receivable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F6EBE-4D27-4868-9A99-5BA20F6F594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 note is </a:t>
            </a:r>
            <a:r>
              <a:rPr lang="en-US" b="1" dirty="0"/>
              <a:t>honored</a:t>
            </a:r>
            <a:r>
              <a:rPr lang="en-US" dirty="0"/>
              <a:t> when its maker pays in full at its maturity date. For each interest-bearing note, the amount due at maturity is the face value of the note plus interest for the length of time specified on the note</a:t>
            </a:r>
          </a:p>
          <a:p>
            <a:r>
              <a:rPr lang="en-US" dirty="0"/>
              <a:t>A</a:t>
            </a:r>
            <a:r>
              <a:rPr lang="en-US" sz="6000" dirty="0"/>
              <a:t>ssume that </a:t>
            </a:r>
            <a:r>
              <a:rPr lang="en-US" sz="6000" dirty="0" err="1"/>
              <a:t>Wolder</a:t>
            </a:r>
            <a:r>
              <a:rPr lang="en-US" sz="6000" dirty="0"/>
              <a:t> Co. lends Higley Co. €10,000 on June 1, accepting a five-month, 9% interest note. In this situation, interest is €375 (€10,000 × 9% × 5/12). The amount due, the </a:t>
            </a:r>
            <a:r>
              <a:rPr lang="en-US" sz="6000" b="1" dirty="0"/>
              <a:t>maturity value</a:t>
            </a:r>
            <a:r>
              <a:rPr lang="en-US" sz="6000" dirty="0"/>
              <a:t>, is €10,375 (€10,000 + €375)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BC458B-B135-48DA-9A9E-656D7B7F8FA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96075" y="9246685"/>
            <a:ext cx="20490250" cy="338974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54D8FB-A841-41B9-B7CF-52E9D2CA1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8 Accounting for Receivables | ACT2111 Introductory Financial Accounting (2023)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7065F7-49FF-45C6-BAC9-ADA2E660E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963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45048-9566-4AE2-975A-2FC038C20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Accrual of Interest Receivable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B4CCB-A427-4100-90B6-B8CD9DC53A3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Suppose instead that </a:t>
            </a:r>
            <a:r>
              <a:rPr lang="en-US" dirty="0" err="1"/>
              <a:t>Wolder</a:t>
            </a:r>
            <a:r>
              <a:rPr lang="en-US" dirty="0"/>
              <a:t> Co. prepares financial statements as of September 30. The adjusting entry</a:t>
            </a:r>
            <a:r>
              <a:rPr lang="en-US" baseline="0" dirty="0"/>
              <a:t> </a:t>
            </a:r>
            <a:r>
              <a:rPr lang="en-US" dirty="0"/>
              <a:t>by </a:t>
            </a:r>
            <a:r>
              <a:rPr lang="en-US" dirty="0" err="1"/>
              <a:t>Wolder</a:t>
            </a:r>
            <a:r>
              <a:rPr lang="en-US" dirty="0"/>
              <a:t> is for four months ending Sept. 30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B1DB77-F8A2-4E37-A231-59E9E77CE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177" y="4926697"/>
            <a:ext cx="15056075" cy="41053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E185FC-0723-4355-9EF0-B8537069F19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01532" y="9032095"/>
            <a:ext cx="21154720" cy="33991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E7AB72-D5CF-4811-A604-04AFAF426A5F}"/>
              </a:ext>
            </a:extLst>
          </p:cNvPr>
          <p:cNvSpPr txBox="1"/>
          <p:nvPr/>
        </p:nvSpPr>
        <p:spPr>
          <a:xfrm>
            <a:off x="2383698" y="6656229"/>
            <a:ext cx="55164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u="none" strike="noStrike" baseline="0" dirty="0">
                <a:solidFill>
                  <a:schemeClr val="accent2"/>
                </a:solidFill>
                <a:latin typeface="STIX-Bold"/>
              </a:rPr>
              <a:t>Timeline of interest earned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56D9DC2-6FAC-4731-9FB4-9C42A329F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8 Accounting for Receivables | ACT2111 Introductory Financial Accounting (2023)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033A175-E0D4-4763-AFE5-BB3C6CB85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6424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79CB0-44B1-4E2B-A919-F06BC55CA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Accrual of Interest Receivable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72CF-5047-4188-8FEC-BC89E8C5708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At the note’s maturity on November 1, </a:t>
            </a:r>
            <a:r>
              <a:rPr lang="en-US" dirty="0" err="1"/>
              <a:t>Wolder</a:t>
            </a:r>
            <a:r>
              <a:rPr lang="en-US" dirty="0"/>
              <a:t> receives €10,375. The €375 is comprised of the €300 Interest Receivable accrued on September 30 plus €75 earned during October.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C9DF5A-5B8D-4821-BA34-A46D9A6FADC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66038" y="5302155"/>
            <a:ext cx="21325762" cy="443601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1BFA5D-5267-429C-8160-81889801D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8 Accounting for Receivables | ACT2111 Introductory Financial Accounting (2023)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3C0D5-4A16-4E08-8D19-0C157F384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8893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75E35D2-0B44-4FA3-91A6-904CDF53A0A6}"/>
              </a:ext>
            </a:extLst>
          </p:cNvPr>
          <p:cNvSpPr/>
          <p:nvPr/>
        </p:nvSpPr>
        <p:spPr>
          <a:xfrm>
            <a:off x="2023083" y="11117943"/>
            <a:ext cx="20459545" cy="1518486"/>
          </a:xfrm>
          <a:prstGeom prst="rect">
            <a:avLst/>
          </a:prstGeom>
          <a:solidFill>
            <a:srgbClr val="EB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E7096D-F336-423D-8DA9-683D54A3A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Dishonor of Notes Receivable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6C739-1CEB-45C4-BD87-D77CBB38FBA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A </a:t>
            </a:r>
            <a:r>
              <a:rPr lang="en-US" sz="5400" b="1" dirty="0"/>
              <a:t>dishonored (defaulted) note </a:t>
            </a:r>
            <a:r>
              <a:rPr lang="en-US" sz="5400" dirty="0"/>
              <a:t>is a note that is not paid in full at maturity. </a:t>
            </a:r>
            <a:r>
              <a:rPr lang="en-US" altLang="zh-CN" sz="5400" dirty="0"/>
              <a:t>T</a:t>
            </a:r>
            <a:r>
              <a:rPr lang="en-US" sz="5400" dirty="0"/>
              <a:t>he payee still has a claim against the maker of the note for both the note and the interest</a:t>
            </a:r>
          </a:p>
          <a:p>
            <a:r>
              <a:rPr lang="en-US" sz="5400" dirty="0"/>
              <a:t>Case 1: The note holder usually transfers the </a:t>
            </a:r>
            <a:r>
              <a:rPr lang="en-US" sz="5400" b="1" dirty="0"/>
              <a:t>Notes Receivable </a:t>
            </a:r>
            <a:r>
              <a:rPr lang="en-US" sz="5400" dirty="0"/>
              <a:t>account to an </a:t>
            </a:r>
            <a:r>
              <a:rPr lang="en-US" sz="5400" b="1" dirty="0"/>
              <a:t>Accounts Receivable </a:t>
            </a:r>
            <a:r>
              <a:rPr lang="en-US" sz="5400" dirty="0"/>
              <a:t>account</a:t>
            </a:r>
          </a:p>
          <a:p>
            <a:endParaRPr lang="en-US" sz="5400" dirty="0"/>
          </a:p>
          <a:p>
            <a:endParaRPr lang="en-US" sz="5400" dirty="0"/>
          </a:p>
          <a:p>
            <a:endParaRPr lang="en-US" sz="5400" dirty="0"/>
          </a:p>
          <a:p>
            <a:r>
              <a:rPr lang="en-US" sz="5400" dirty="0"/>
              <a:t>Case 2: If instead on November 1 there is no hope of collection, the note holder would write off the face value of the note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F1ABB3-D785-4AEA-ACC9-5E70EC7F3F3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27834" y="6547919"/>
            <a:ext cx="20426732" cy="273131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B758A23-E96B-4C3F-B271-A3DE3A16C051}"/>
              </a:ext>
            </a:extLst>
          </p:cNvPr>
          <p:cNvGrpSpPr/>
          <p:nvPr/>
        </p:nvGrpSpPr>
        <p:grpSpPr>
          <a:xfrm>
            <a:off x="2023082" y="11261900"/>
            <a:ext cx="20331483" cy="1205872"/>
            <a:chOff x="6894285" y="11401005"/>
            <a:chExt cx="8382000" cy="947933"/>
          </a:xfrm>
        </p:grpSpPr>
        <p:sp>
          <p:nvSpPr>
            <p:cNvPr id="11" name="Content Placeholder 5">
              <a:extLst>
                <a:ext uri="{FF2B5EF4-FFF2-40B4-BE49-F238E27FC236}">
                  <a16:creationId xmlns:a16="http://schemas.microsoft.com/office/drawing/2014/main" id="{A63ED224-ED35-4B21-A06B-807E2AFBDB31}"/>
                </a:ext>
              </a:extLst>
            </p:cNvPr>
            <p:cNvSpPr txBox="1">
              <a:spLocks/>
            </p:cNvSpPr>
            <p:nvPr/>
          </p:nvSpPr>
          <p:spPr>
            <a:xfrm>
              <a:off x="8113485" y="11401005"/>
              <a:ext cx="4933950" cy="474785"/>
            </a:xfrm>
            <a:prstGeom prst="rect">
              <a:avLst/>
            </a:prstGeom>
            <a:ln>
              <a:noFill/>
            </a:ln>
          </p:spPr>
          <p:txBody>
            <a:bodyPr anchor="ctr" anchorCtr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None/>
                <a:defRPr sz="2800" kern="1200" cap="none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Allowance for Doubtful Accounts</a:t>
              </a:r>
            </a:p>
          </p:txBody>
        </p:sp>
        <p:sp>
          <p:nvSpPr>
            <p:cNvPr id="12" name="Content Placeholder 6">
              <a:extLst>
                <a:ext uri="{FF2B5EF4-FFF2-40B4-BE49-F238E27FC236}">
                  <a16:creationId xmlns:a16="http://schemas.microsoft.com/office/drawing/2014/main" id="{83331653-BBD2-4B6E-BBEA-8B5D1348D72F}"/>
                </a:ext>
              </a:extLst>
            </p:cNvPr>
            <p:cNvSpPr txBox="1">
              <a:spLocks/>
            </p:cNvSpPr>
            <p:nvPr/>
          </p:nvSpPr>
          <p:spPr>
            <a:xfrm>
              <a:off x="12761685" y="11401005"/>
              <a:ext cx="1295400" cy="474785"/>
            </a:xfrm>
            <a:prstGeom prst="rect">
              <a:avLst/>
            </a:prstGeom>
            <a:ln>
              <a:noFill/>
            </a:ln>
          </p:spPr>
          <p:txBody>
            <a:bodyPr anchor="ctr" anchorCtr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None/>
                <a:defRPr sz="2800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10,000</a:t>
              </a:r>
              <a:endPara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13" name="Content Placeholder 5">
              <a:extLst>
                <a:ext uri="{FF2B5EF4-FFF2-40B4-BE49-F238E27FC236}">
                  <a16:creationId xmlns:a16="http://schemas.microsoft.com/office/drawing/2014/main" id="{121B5E9F-51D7-480B-A426-89867A2C96FD}"/>
                </a:ext>
              </a:extLst>
            </p:cNvPr>
            <p:cNvSpPr txBox="1">
              <a:spLocks/>
            </p:cNvSpPr>
            <p:nvPr/>
          </p:nvSpPr>
          <p:spPr>
            <a:xfrm>
              <a:off x="8113485" y="11874153"/>
              <a:ext cx="4548158" cy="474785"/>
            </a:xfrm>
            <a:prstGeom prst="rect">
              <a:avLst/>
            </a:prstGeom>
            <a:ln>
              <a:noFill/>
            </a:ln>
          </p:spPr>
          <p:txBody>
            <a:bodyPr anchor="ctr" anchorCtr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None/>
                <a:defRPr sz="2800" kern="1200" cap="none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Notes Receivable</a:t>
              </a:r>
              <a:endPara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14" name="Content Placeholder 6">
              <a:extLst>
                <a:ext uri="{FF2B5EF4-FFF2-40B4-BE49-F238E27FC236}">
                  <a16:creationId xmlns:a16="http://schemas.microsoft.com/office/drawing/2014/main" id="{9A481775-9FDD-420D-B5DF-D733EF922CA0}"/>
                </a:ext>
              </a:extLst>
            </p:cNvPr>
            <p:cNvSpPr txBox="1">
              <a:spLocks/>
            </p:cNvSpPr>
            <p:nvPr/>
          </p:nvSpPr>
          <p:spPr>
            <a:xfrm>
              <a:off x="13723932" y="11874153"/>
              <a:ext cx="1552353" cy="474785"/>
            </a:xfrm>
            <a:prstGeom prst="rect">
              <a:avLst/>
            </a:prstGeom>
            <a:ln>
              <a:noFill/>
            </a:ln>
          </p:spPr>
          <p:txBody>
            <a:bodyPr anchor="ctr" anchorCtr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None/>
                <a:defRPr sz="2800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10,000</a:t>
              </a:r>
              <a:endPara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15" name="Content Placeholder 5">
              <a:extLst>
                <a:ext uri="{FF2B5EF4-FFF2-40B4-BE49-F238E27FC236}">
                  <a16:creationId xmlns:a16="http://schemas.microsoft.com/office/drawing/2014/main" id="{9F6D8284-0450-4C1B-A8C3-1B267DAE6546}"/>
                </a:ext>
              </a:extLst>
            </p:cNvPr>
            <p:cNvSpPr txBox="1">
              <a:spLocks/>
            </p:cNvSpPr>
            <p:nvPr/>
          </p:nvSpPr>
          <p:spPr>
            <a:xfrm>
              <a:off x="6894285" y="11401005"/>
              <a:ext cx="1219200" cy="474785"/>
            </a:xfrm>
            <a:prstGeom prst="rect">
              <a:avLst/>
            </a:prstGeom>
            <a:ln>
              <a:noFill/>
            </a:ln>
          </p:spPr>
          <p:txBody>
            <a:bodyPr anchor="ctr" anchorCtr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None/>
                <a:defRPr sz="2800" kern="1200" cap="none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Nov. 1</a:t>
              </a:r>
            </a:p>
          </p:txBody>
        </p:sp>
      </p:grp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9B83807B-5327-4AA8-962A-15685CBB6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8 Accounting for Receivables | ACT2111 Introductory Financial Accounting (2023)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513A64CE-EB94-490B-8522-F134D3255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6984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6700B-AC92-4ADC-AC0E-662137E19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Recognizing Notes Receivable -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BBD14-5A36-4D8D-99F9-AA45553981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BE6FFD-6DC3-4ED1-97FA-9F88565FB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337635"/>
            <a:ext cx="22301200" cy="29185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E9DB66-AD78-4071-B5BB-85642345C8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525"/>
          <a:stretch/>
        </p:blipFill>
        <p:spPr>
          <a:xfrm>
            <a:off x="990600" y="5625664"/>
            <a:ext cx="22301200" cy="61018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A6E67D8-56FB-4F1C-83E5-E390DA9B16F1}"/>
              </a:ext>
            </a:extLst>
          </p:cNvPr>
          <p:cNvSpPr/>
          <p:nvPr/>
        </p:nvSpPr>
        <p:spPr>
          <a:xfrm>
            <a:off x="14514286" y="8476343"/>
            <a:ext cx="3715657" cy="193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B3A9C2-263B-4B38-B052-F06685593AD7}"/>
              </a:ext>
            </a:extLst>
          </p:cNvPr>
          <p:cNvSpPr/>
          <p:nvPr/>
        </p:nvSpPr>
        <p:spPr>
          <a:xfrm>
            <a:off x="14514286" y="10706029"/>
            <a:ext cx="3715657" cy="672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7DCE8DC-35C0-4BF2-9DDC-2CAC06BBE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8 Accounting for Receivables | ACT2111 Introductory Financial Accounting (2023)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0E3012E-8CAE-47AD-A09A-C5A0742EE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336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6700B-AC92-4ADC-AC0E-662137E19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Recognizing Notes Receivable – Exercise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BBD14-5A36-4D8D-99F9-AA45553981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E9DB66-AD78-4071-B5BB-85642345C8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879" b="-5183"/>
          <a:stretch/>
        </p:blipFill>
        <p:spPr>
          <a:xfrm>
            <a:off x="990600" y="2330379"/>
            <a:ext cx="22301200" cy="73651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E12980A-8296-4A4A-863A-A1B64DB23355}"/>
              </a:ext>
            </a:extLst>
          </p:cNvPr>
          <p:cNvSpPr/>
          <p:nvPr/>
        </p:nvSpPr>
        <p:spPr>
          <a:xfrm>
            <a:off x="6691086" y="4131058"/>
            <a:ext cx="12656457" cy="672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C7C3AC-00DC-4928-8213-18C4A3F8BAE0}"/>
              </a:ext>
            </a:extLst>
          </p:cNvPr>
          <p:cNvSpPr/>
          <p:nvPr/>
        </p:nvSpPr>
        <p:spPr>
          <a:xfrm>
            <a:off x="18447657" y="6012960"/>
            <a:ext cx="1712686" cy="8450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CA5B05-19DB-4FDD-A8DC-A8D939777FD3}"/>
              </a:ext>
            </a:extLst>
          </p:cNvPr>
          <p:cNvSpPr/>
          <p:nvPr/>
        </p:nvSpPr>
        <p:spPr>
          <a:xfrm>
            <a:off x="21579114" y="6530978"/>
            <a:ext cx="1712686" cy="1582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9A78506-DAC7-4D4E-BAA8-631CE1846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8 Accounting for Receivables | ACT2111 Introductory Financial Accounting (2023)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E9DC956-7130-4A49-A320-71B1F50EC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381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30E11-5D8A-4446-A4EF-57EE52ABF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0871-5605-4A82-8808-9B95A9F25F8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Statement of Financial Position</a:t>
            </a:r>
          </a:p>
          <a:p>
            <a:pPr lvl="1"/>
            <a:r>
              <a:rPr lang="en-US" dirty="0"/>
              <a:t>Identify on statement or in the notes each major type of receivable</a:t>
            </a:r>
          </a:p>
          <a:p>
            <a:pPr lvl="1"/>
            <a:r>
              <a:rPr lang="en-US" dirty="0"/>
              <a:t>Report </a:t>
            </a:r>
            <a:r>
              <a:rPr lang="en-US" b="1" dirty="0"/>
              <a:t>short-term receivables </a:t>
            </a:r>
            <a:r>
              <a:rPr lang="en-US" dirty="0"/>
              <a:t>as current assets</a:t>
            </a:r>
          </a:p>
          <a:p>
            <a:pPr lvl="1"/>
            <a:r>
              <a:rPr lang="en-US" dirty="0"/>
              <a:t>Report both gross amount of </a:t>
            </a:r>
            <a:r>
              <a:rPr lang="en-US" b="1" dirty="0"/>
              <a:t>receivables</a:t>
            </a:r>
            <a:r>
              <a:rPr lang="en-US" dirty="0"/>
              <a:t> and </a:t>
            </a:r>
            <a:r>
              <a:rPr lang="en-US" b="1" dirty="0"/>
              <a:t>allowance for doubtful account</a:t>
            </a:r>
          </a:p>
          <a:p>
            <a:r>
              <a:rPr lang="en-US" b="1" dirty="0">
                <a:solidFill>
                  <a:schemeClr val="accent2"/>
                </a:solidFill>
              </a:rPr>
              <a:t>Income Statement</a:t>
            </a:r>
          </a:p>
          <a:p>
            <a:pPr lvl="1"/>
            <a:r>
              <a:rPr lang="en-US" dirty="0"/>
              <a:t>Report </a:t>
            </a:r>
            <a:r>
              <a:rPr lang="en-US" b="1" dirty="0"/>
              <a:t>bad debt expense </a:t>
            </a:r>
            <a:r>
              <a:rPr lang="en-US" dirty="0"/>
              <a:t>and </a:t>
            </a:r>
            <a:r>
              <a:rPr lang="en-US" b="1" dirty="0"/>
              <a:t>service charge expense </a:t>
            </a:r>
            <a:r>
              <a:rPr lang="en-US" dirty="0"/>
              <a:t>in operating expenses section</a:t>
            </a:r>
          </a:p>
          <a:p>
            <a:pPr lvl="1"/>
            <a:r>
              <a:rPr lang="en-US" dirty="0"/>
              <a:t>Report </a:t>
            </a:r>
            <a:r>
              <a:rPr lang="en-US" b="1" dirty="0"/>
              <a:t>interest revenue </a:t>
            </a:r>
            <a:r>
              <a:rPr lang="en-US" dirty="0"/>
              <a:t>under “Other income and expense” in non-operating section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3C9D92-EEA7-4DD9-8137-DB9E66379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8 Accounting for Receivables | ACT2111 Introductory Financial Accounting (2023)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978BE6-9EBB-4253-AA4B-E18075658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848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3A60F5-C124-4F48-ABC8-0888B7DCD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730253"/>
            <a:ext cx="22301200" cy="1327149"/>
          </a:xfrm>
        </p:spPr>
        <p:txBody>
          <a:bodyPr/>
          <a:lstStyle/>
          <a:p>
            <a:r>
              <a:rPr lang="en-US" dirty="0"/>
              <a:t>Types of Sales</a:t>
            </a:r>
          </a:p>
        </p:txBody>
      </p:sp>
      <p:pic>
        <p:nvPicPr>
          <p:cNvPr id="1030" name="Picture 6" descr="Image result for cash on delivery vector">
            <a:extLst>
              <a:ext uri="{FF2B5EF4-FFF2-40B4-BE49-F238E27FC236}">
                <a16:creationId xmlns:a16="http://schemas.microsoft.com/office/drawing/2014/main" id="{5F989931-6806-44B1-9A69-EF763D272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435" y="3323351"/>
            <a:ext cx="5133978" cy="513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DDDD4F6-655D-40F3-BA16-B5CC37F13C29}"/>
              </a:ext>
            </a:extLst>
          </p:cNvPr>
          <p:cNvSpPr/>
          <p:nvPr/>
        </p:nvSpPr>
        <p:spPr>
          <a:xfrm>
            <a:off x="3103102" y="10507609"/>
            <a:ext cx="337464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217">
              <a:defRPr/>
            </a:pPr>
            <a:r>
              <a:rPr lang="en-US" sz="6000" dirty="0">
                <a:solidFill>
                  <a:srgbClr val="000000"/>
                </a:solidFill>
              </a:rPr>
              <a:t>Cash sales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A315E7-0C9E-4E7E-A067-9C844D5DB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6400" y="2141744"/>
            <a:ext cx="5133978" cy="25492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DF18F2-78FA-4686-B5C0-05804032C8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6400" y="5457201"/>
            <a:ext cx="5133978" cy="5133978"/>
          </a:xfrm>
          <a:prstGeom prst="rect">
            <a:avLst/>
          </a:prstGeom>
        </p:spPr>
      </p:pic>
      <p:pic>
        <p:nvPicPr>
          <p:cNvPr id="2052" name="Picture 4" descr="Image result for time vector">
            <a:extLst>
              <a:ext uri="{FF2B5EF4-FFF2-40B4-BE49-F238E27FC236}">
                <a16:creationId xmlns:a16="http://schemas.microsoft.com/office/drawing/2014/main" id="{C19583A9-D4E1-4D13-868D-CBC965B58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149" y="6115182"/>
            <a:ext cx="2342147" cy="234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D0BB7D0-D023-40B2-8539-1EC0DFF799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418"/>
          <a:stretch/>
        </p:blipFill>
        <p:spPr>
          <a:xfrm>
            <a:off x="16737086" y="2141743"/>
            <a:ext cx="5133978" cy="40343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FCC2C25-FB42-4B70-B13F-67218D1EE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7086" y="7600322"/>
            <a:ext cx="5133978" cy="2549204"/>
          </a:xfrm>
          <a:prstGeom prst="rect">
            <a:avLst/>
          </a:prstGeom>
        </p:spPr>
      </p:pic>
      <p:pic>
        <p:nvPicPr>
          <p:cNvPr id="22" name="Picture 4" descr="Image result for time vector">
            <a:extLst>
              <a:ext uri="{FF2B5EF4-FFF2-40B4-BE49-F238E27FC236}">
                <a16:creationId xmlns:a16="http://schemas.microsoft.com/office/drawing/2014/main" id="{B31BD9B0-0E6B-4D66-AEA5-0C527CC84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8917" y="6115181"/>
            <a:ext cx="2342147" cy="234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E1AF32C5-ACBB-4280-AC8D-4F281CA17B71}"/>
              </a:ext>
            </a:extLst>
          </p:cNvPr>
          <p:cNvSpPr/>
          <p:nvPr/>
        </p:nvSpPr>
        <p:spPr>
          <a:xfrm>
            <a:off x="11681221" y="4492799"/>
            <a:ext cx="964333" cy="2549204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BB6AF6C7-09B0-4CA5-8E99-6DAC1F2D2933}"/>
              </a:ext>
            </a:extLst>
          </p:cNvPr>
          <p:cNvSpPr/>
          <p:nvPr/>
        </p:nvSpPr>
        <p:spPr>
          <a:xfrm>
            <a:off x="18647804" y="5474985"/>
            <a:ext cx="964333" cy="2982343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E04F29-E3EB-4B38-8251-412176D22173}"/>
              </a:ext>
            </a:extLst>
          </p:cNvPr>
          <p:cNvSpPr/>
          <p:nvPr/>
        </p:nvSpPr>
        <p:spPr>
          <a:xfrm>
            <a:off x="9232443" y="10149526"/>
            <a:ext cx="576196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217">
              <a:defRPr/>
            </a:pPr>
            <a:r>
              <a:rPr lang="en-US" sz="6000" dirty="0">
                <a:solidFill>
                  <a:srgbClr val="000000"/>
                </a:solidFill>
              </a:rPr>
              <a:t>Advance Payment</a:t>
            </a:r>
          </a:p>
          <a:p>
            <a:pPr lvl="0" algn="ctr" defTabSz="914217">
              <a:defRPr/>
            </a:pPr>
            <a:r>
              <a:rPr lang="en-US" sz="6000" dirty="0">
                <a:solidFill>
                  <a:srgbClr val="000000"/>
                </a:solidFill>
              </a:rPr>
              <a:t>Sales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9BA0548-19FC-4C2D-A83E-1B2F731CC564}"/>
              </a:ext>
            </a:extLst>
          </p:cNvPr>
          <p:cNvSpPr/>
          <p:nvPr/>
        </p:nvSpPr>
        <p:spPr>
          <a:xfrm>
            <a:off x="17213675" y="10507609"/>
            <a:ext cx="383258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217">
              <a:defRPr/>
            </a:pPr>
            <a:r>
              <a:rPr lang="en-US" sz="6000" dirty="0">
                <a:solidFill>
                  <a:srgbClr val="000000"/>
                </a:solidFill>
              </a:rPr>
              <a:t>Credit Sales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B2C52BC-0C22-48C5-A48D-8728EBDFD64D}"/>
              </a:ext>
            </a:extLst>
          </p:cNvPr>
          <p:cNvSpPr/>
          <p:nvPr/>
        </p:nvSpPr>
        <p:spPr>
          <a:xfrm>
            <a:off x="1515662" y="2141742"/>
            <a:ext cx="6721487" cy="10250784"/>
          </a:xfrm>
          <a:prstGeom prst="roundRect">
            <a:avLst>
              <a:gd name="adj" fmla="val 6089"/>
            </a:avLst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5400037-7CF4-4D32-9A65-6FE8F49909A0}"/>
              </a:ext>
            </a:extLst>
          </p:cNvPr>
          <p:cNvSpPr/>
          <p:nvPr/>
        </p:nvSpPr>
        <p:spPr>
          <a:xfrm>
            <a:off x="8605700" y="2141742"/>
            <a:ext cx="6922572" cy="10250784"/>
          </a:xfrm>
          <a:prstGeom prst="roundRect">
            <a:avLst>
              <a:gd name="adj" fmla="val 6089"/>
            </a:avLst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A7D363C-D994-45AE-BD75-DB7AC604EDEC}"/>
              </a:ext>
            </a:extLst>
          </p:cNvPr>
          <p:cNvSpPr/>
          <p:nvPr/>
        </p:nvSpPr>
        <p:spPr>
          <a:xfrm>
            <a:off x="15890531" y="2141742"/>
            <a:ext cx="6818202" cy="10250784"/>
          </a:xfrm>
          <a:prstGeom prst="roundRect">
            <a:avLst>
              <a:gd name="adj" fmla="val 6089"/>
            </a:avLst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1D22B-18DB-416D-ACF9-7B0476BA7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8 Accounting for Receivables | ACT2111 Introductory Financial Accounting (2023)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1C938-7B88-4E94-9F10-BE3075417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1559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72F48-B292-43EE-843C-E0723A5FA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Receivable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CC8E0-5CEA-4E66-B24F-3429D0580AB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Investors and company managers use the </a:t>
            </a:r>
            <a:r>
              <a:rPr lang="en-US" b="1" dirty="0"/>
              <a:t>accounts receivable turnover</a:t>
            </a:r>
            <a:r>
              <a:rPr lang="en-US" dirty="0"/>
              <a:t> to assess the liquidity of the receivables</a:t>
            </a:r>
          </a:p>
          <a:p>
            <a:r>
              <a:rPr lang="en-US" dirty="0"/>
              <a:t>This ratio measures the number of times, on average, the company collects accounts receivable during the period</a:t>
            </a:r>
          </a:p>
          <a:p>
            <a:r>
              <a:rPr lang="en-US" dirty="0"/>
              <a:t>Example: Cisco Lenovo Group (CHN) (which reported in U.S. dollars) had net sales of $38,707 million for the year. It had a beginning accounts receivable (net) balance of $2,885 million and an ending accounts receivable (net) balance of $3,171 million. Assuming that Lenovo’s sales were all on credit, its accounts receivable turnover is computed as follows.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07E391-5CEF-4646-A9A1-FCF2363BD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8 Accounting for Receivables | ACT2111 Introductory Financial Accounting (2023)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186013-E06B-424D-8905-4D29E1D76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7481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65D83-D8AD-4845-B3EA-EBABFE4F0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Receivable Analysis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A7522-F97C-494B-974B-F8CD59205F9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The result indicates an accounts receivable turnover of </a:t>
            </a:r>
            <a:r>
              <a:rPr lang="en-US" sz="4800" b="1" dirty="0">
                <a:solidFill>
                  <a:srgbClr val="C00000"/>
                </a:solidFill>
              </a:rPr>
              <a:t>12.8 times</a:t>
            </a:r>
            <a:r>
              <a:rPr lang="en-US" sz="4800" dirty="0">
                <a:solidFill>
                  <a:srgbClr val="C00000"/>
                </a:solidFill>
              </a:rPr>
              <a:t> </a:t>
            </a:r>
            <a:r>
              <a:rPr lang="en-US" sz="4800" dirty="0"/>
              <a:t>per year. The higher the turnover, the more liquid the company’s receivables</a:t>
            </a:r>
          </a:p>
          <a:p>
            <a:endParaRPr lang="en-US" sz="4800" dirty="0"/>
          </a:p>
          <a:p>
            <a:endParaRPr lang="en-US" sz="4800" dirty="0"/>
          </a:p>
          <a:p>
            <a:endParaRPr lang="en-US" sz="4800" dirty="0"/>
          </a:p>
          <a:p>
            <a:endParaRPr lang="en-US" sz="4800" dirty="0"/>
          </a:p>
          <a:p>
            <a:r>
              <a:rPr lang="en-US" altLang="zh-CN" sz="4800" dirty="0"/>
              <a:t>I</a:t>
            </a:r>
            <a:r>
              <a:rPr lang="en-US" sz="4800" dirty="0"/>
              <a:t>t takes Lenovo on average </a:t>
            </a:r>
            <a:r>
              <a:rPr lang="en-US" sz="4800" b="1" dirty="0">
                <a:solidFill>
                  <a:srgbClr val="C00000"/>
                </a:solidFill>
              </a:rPr>
              <a:t>28.5 days </a:t>
            </a:r>
            <a:r>
              <a:rPr lang="en-US" sz="4800" dirty="0"/>
              <a:t>to collect its accounts receivable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CE4E5C-8CE3-4621-9F55-1DB0DA1F9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956107"/>
            <a:ext cx="22301200" cy="3560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E59DBA-F523-4A87-8846-5D380C9B9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8466497"/>
            <a:ext cx="22301200" cy="2946889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D43758-8DE2-4C31-A968-C936D9468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8 Accounting for Receivables | ACT2111 Introductory Financial Accounting (2023)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CA2DBC-F3BF-48D0-8E13-43CC3ADF2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0144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8C958-1419-44BF-96E2-676382FCA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Receivable Analysis -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542E7-6223-4429-9A58-C4D8E6E53F9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7521A0-CBDF-400C-8283-70AFC171C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884" y="2330379"/>
            <a:ext cx="20914632" cy="101970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72CF22-5272-4790-9AFE-140103E12F76}"/>
              </a:ext>
            </a:extLst>
          </p:cNvPr>
          <p:cNvSpPr/>
          <p:nvPr/>
        </p:nvSpPr>
        <p:spPr>
          <a:xfrm>
            <a:off x="4368800" y="8708571"/>
            <a:ext cx="17068800" cy="132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2532FE-A4BF-4508-B599-01A811469B89}"/>
              </a:ext>
            </a:extLst>
          </p:cNvPr>
          <p:cNvSpPr/>
          <p:nvPr/>
        </p:nvSpPr>
        <p:spPr>
          <a:xfrm>
            <a:off x="4368800" y="11549292"/>
            <a:ext cx="17068800" cy="978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FA8567-3389-4BA1-AAE8-0D0986D9E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8 Accounting for Receivables | ACT2111 Introductory Financial Accounting (2023)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188C49-54D8-4348-998F-6546FC592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4606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46A51-5203-4493-9BB4-5D0D9804E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Glossary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0649D-971E-43D4-9128-5F01674FD3C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601" y="2330379"/>
            <a:ext cx="12493170" cy="9948707"/>
          </a:xfrm>
        </p:spPr>
        <p:txBody>
          <a:bodyPr>
            <a:noAutofit/>
          </a:bodyPr>
          <a:lstStyle/>
          <a:p>
            <a:r>
              <a:rPr lang="en-US" sz="4400" dirty="0"/>
              <a:t>Accounts receivable (</a:t>
            </a:r>
            <a:r>
              <a:rPr lang="zh-CN" altLang="en-US" sz="4400" dirty="0"/>
              <a:t>应收账款</a:t>
            </a:r>
            <a:r>
              <a:rPr lang="en-US" altLang="zh-CN" sz="4400" dirty="0"/>
              <a:t>)</a:t>
            </a:r>
          </a:p>
          <a:p>
            <a:r>
              <a:rPr lang="en-US" sz="4400" dirty="0"/>
              <a:t>Notes receivable (</a:t>
            </a:r>
            <a:r>
              <a:rPr lang="zh-CN" altLang="en-US" sz="4400" dirty="0"/>
              <a:t>应收票据</a:t>
            </a:r>
            <a:r>
              <a:rPr lang="en-US" altLang="zh-CN" sz="4400" dirty="0"/>
              <a:t>)</a:t>
            </a:r>
          </a:p>
          <a:p>
            <a:r>
              <a:rPr lang="en-US" sz="4400" dirty="0"/>
              <a:t>Credit sales (</a:t>
            </a:r>
            <a:r>
              <a:rPr lang="zh-CN" altLang="en-US" sz="4400" dirty="0"/>
              <a:t>赊销收入</a:t>
            </a:r>
            <a:r>
              <a:rPr lang="en-US" altLang="zh-CN" sz="4400" dirty="0"/>
              <a:t>)</a:t>
            </a:r>
          </a:p>
          <a:p>
            <a:r>
              <a:rPr lang="en-US" sz="4400" dirty="0"/>
              <a:t>Cash (net) realizable value (</a:t>
            </a:r>
            <a:r>
              <a:rPr lang="zh-CN" altLang="en-US" sz="4400" dirty="0"/>
              <a:t>可变现净值</a:t>
            </a:r>
            <a:r>
              <a:rPr lang="en-US" altLang="zh-CN" sz="4400" dirty="0"/>
              <a:t>)</a:t>
            </a:r>
          </a:p>
          <a:p>
            <a:r>
              <a:rPr lang="en-US" altLang="zh-CN" sz="4400" dirty="0"/>
              <a:t>Uncollectible accounts (</a:t>
            </a:r>
            <a:r>
              <a:rPr lang="zh-CN" altLang="en-US" sz="4400" dirty="0"/>
              <a:t>不能收现的帐款，呆帐</a:t>
            </a:r>
            <a:r>
              <a:rPr lang="en-US" altLang="zh-CN" sz="4400" dirty="0"/>
              <a:t>)</a:t>
            </a:r>
          </a:p>
          <a:p>
            <a:r>
              <a:rPr lang="en-US" altLang="zh-CN" sz="4400" dirty="0"/>
              <a:t>Bad debts (</a:t>
            </a:r>
            <a:r>
              <a:rPr lang="zh-CN" altLang="en-US" sz="4400" dirty="0"/>
              <a:t>坏账</a:t>
            </a:r>
            <a:r>
              <a:rPr lang="en-US" altLang="zh-CN" sz="4400" dirty="0"/>
              <a:t>)</a:t>
            </a:r>
          </a:p>
          <a:p>
            <a:r>
              <a:rPr lang="en-US" sz="4400" dirty="0"/>
              <a:t>Direct write-off method (</a:t>
            </a:r>
            <a:r>
              <a:rPr lang="zh-CN" altLang="en-US" sz="4400" dirty="0"/>
              <a:t>直接转销法</a:t>
            </a:r>
            <a:r>
              <a:rPr lang="en-US" altLang="zh-CN" sz="4400" dirty="0"/>
              <a:t>)</a:t>
            </a:r>
          </a:p>
          <a:p>
            <a:r>
              <a:rPr lang="en-US" sz="4400" dirty="0"/>
              <a:t>Allowance method (</a:t>
            </a:r>
            <a:r>
              <a:rPr lang="zh-CN" altLang="en-US" sz="4400" dirty="0"/>
              <a:t>备抵法</a:t>
            </a:r>
            <a:r>
              <a:rPr lang="en-US" altLang="zh-CN" sz="4400" dirty="0"/>
              <a:t>)</a:t>
            </a:r>
          </a:p>
          <a:p>
            <a:r>
              <a:rPr lang="en-US" altLang="zh-CN" sz="4400" dirty="0"/>
              <a:t>Allowance for doubtful accounts (</a:t>
            </a:r>
            <a:r>
              <a:rPr lang="zh-CN" altLang="en-US" sz="4400" dirty="0"/>
              <a:t>呆账准备金</a:t>
            </a:r>
            <a:r>
              <a:rPr lang="en-US" altLang="zh-CN" sz="4400" dirty="0"/>
              <a:t>)</a:t>
            </a:r>
          </a:p>
          <a:p>
            <a:r>
              <a:rPr lang="en-US" altLang="zh-CN" sz="4400" dirty="0"/>
              <a:t>Bad debt expense (</a:t>
            </a:r>
            <a:r>
              <a:rPr lang="zh-CN" altLang="en-US" sz="4400" dirty="0"/>
              <a:t>坏账费用</a:t>
            </a:r>
            <a:r>
              <a:rPr lang="en-US" altLang="zh-CN" sz="4400" dirty="0"/>
              <a:t>)</a:t>
            </a:r>
          </a:p>
          <a:p>
            <a:r>
              <a:rPr lang="en-US" altLang="zh-CN" sz="4400" dirty="0"/>
              <a:t>Factor (</a:t>
            </a:r>
            <a:r>
              <a:rPr lang="zh-CN" altLang="en-US" sz="4400" dirty="0"/>
              <a:t>应收账款代理商</a:t>
            </a:r>
            <a:r>
              <a:rPr lang="en-US" altLang="zh-CN" sz="4400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9501D-6593-4187-B376-C1C03A79E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8 Accounting for Receivables | ACT2111 Introductory Financial Accounting (2023)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D310AB-D047-4E73-8A37-2C8182D55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091C37E-CC76-415E-87E2-382DC662BF86}"/>
              </a:ext>
            </a:extLst>
          </p:cNvPr>
          <p:cNvSpPr txBox="1">
            <a:spLocks/>
          </p:cNvSpPr>
          <p:nvPr/>
        </p:nvSpPr>
        <p:spPr>
          <a:xfrm>
            <a:off x="13915572" y="2057402"/>
            <a:ext cx="9801677" cy="11279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857264" indent="-857264" algn="l" defTabSz="1828373" rtl="0" eaLnBrk="1" latinLnBrk="0" hangingPunct="1">
              <a:lnSpc>
                <a:spcPct val="90000"/>
              </a:lnSpc>
              <a:spcBef>
                <a:spcPts val="2000"/>
              </a:spcBef>
              <a:buFont typeface="Wingdings" panose="05000000000000000000" pitchFamily="2" charset="2"/>
              <a:buChar char="q"/>
              <a:defRPr sz="60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1pPr>
            <a:lvl2pPr marL="1599997" indent="-685811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48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2pPr>
            <a:lvl3pPr marL="2399883" indent="-571509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40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3pPr>
            <a:lvl4pPr marL="3314069" indent="-571509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36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4pPr>
            <a:lvl5pPr marL="4228255" indent="-571509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36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5pPr>
            <a:lvl6pPr marL="5028027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213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400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586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400" dirty="0"/>
              <a:t>Percentage-of-receivables method (</a:t>
            </a:r>
            <a:r>
              <a:rPr lang="zh-CN" altLang="en-US" sz="4400" dirty="0"/>
              <a:t>应收账款百分比法</a:t>
            </a:r>
            <a:r>
              <a:rPr lang="en-US" altLang="zh-CN" sz="4400" dirty="0"/>
              <a:t>)</a:t>
            </a:r>
          </a:p>
          <a:p>
            <a:r>
              <a:rPr lang="en-US" altLang="zh-CN" sz="4400" dirty="0"/>
              <a:t>Aging the accounts receivable (</a:t>
            </a:r>
            <a:r>
              <a:rPr lang="zh-CN" altLang="en-US" sz="4400" dirty="0"/>
              <a:t>帐龄分析法</a:t>
            </a:r>
            <a:r>
              <a:rPr lang="en-US" altLang="zh-CN" sz="4400" dirty="0"/>
              <a:t>)</a:t>
            </a:r>
          </a:p>
          <a:p>
            <a:r>
              <a:rPr lang="en-US" altLang="zh-CN" sz="4400" dirty="0"/>
              <a:t>Promissory note (</a:t>
            </a:r>
            <a:r>
              <a:rPr lang="zh-CN" altLang="en-US" sz="4400" dirty="0"/>
              <a:t>本票</a:t>
            </a:r>
            <a:r>
              <a:rPr lang="en-US" altLang="zh-CN" sz="4400" dirty="0"/>
              <a:t>)</a:t>
            </a:r>
          </a:p>
          <a:p>
            <a:r>
              <a:rPr lang="en-US" altLang="zh-CN" sz="4400" dirty="0"/>
              <a:t>Dishonored (defaulted) note (</a:t>
            </a:r>
            <a:r>
              <a:rPr lang="zh-CN" altLang="en-US" sz="4400" dirty="0"/>
              <a:t>已拒付的应收票据</a:t>
            </a:r>
            <a:r>
              <a:rPr lang="en-US" altLang="zh-CN" sz="4400" dirty="0"/>
              <a:t>)</a:t>
            </a:r>
          </a:p>
          <a:p>
            <a:r>
              <a:rPr lang="en-US" altLang="zh-CN" sz="4400" dirty="0"/>
              <a:t>Accounts receivable turnover  (</a:t>
            </a:r>
            <a:r>
              <a:rPr lang="zh-CN" altLang="en-US" sz="4400" dirty="0"/>
              <a:t>应收账款周转率</a:t>
            </a:r>
            <a:r>
              <a:rPr lang="en-US" altLang="zh-CN" sz="4400" dirty="0"/>
              <a:t>)</a:t>
            </a:r>
          </a:p>
          <a:p>
            <a:r>
              <a:rPr lang="en-US" altLang="zh-CN" sz="4400" dirty="0"/>
              <a:t>Average collection period (</a:t>
            </a:r>
            <a:r>
              <a:rPr lang="zh-CN" altLang="en-US" sz="4400" dirty="0"/>
              <a:t>应收账款周转天数</a:t>
            </a:r>
            <a:r>
              <a:rPr lang="en-US" altLang="zh-CN" sz="4400" dirty="0"/>
              <a:t>)</a:t>
            </a:r>
          </a:p>
          <a:p>
            <a:endParaRPr lang="en-US" altLang="zh-CN" sz="4400" dirty="0"/>
          </a:p>
        </p:txBody>
      </p:sp>
    </p:spTree>
    <p:extLst>
      <p:ext uri="{BB962C8B-B14F-4D97-AF65-F5344CB8AC3E}">
        <p14:creationId xmlns:p14="http://schemas.microsoft.com/office/powerpoint/2010/main" val="39339030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17679-97A6-46F0-8D45-C3E32E6F1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Estimating the Allowance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56DBCDC-1F79-4B92-9164-D28915FB06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600" y="2330380"/>
            <a:ext cx="22301200" cy="10338874"/>
          </a:xfrm>
        </p:spPr>
        <p:txBody>
          <a:bodyPr>
            <a:normAutofit/>
          </a:bodyPr>
          <a:lstStyle/>
          <a:p>
            <a:r>
              <a:rPr lang="en-US" dirty="0"/>
              <a:t>Example for calculating bad debt expense </a:t>
            </a:r>
          </a:p>
          <a:p>
            <a:pPr lvl="1"/>
            <a:r>
              <a:rPr lang="en-US" sz="4400" dirty="0"/>
              <a:t>Ending balance in Accounts Receivable = £200,000</a:t>
            </a:r>
          </a:p>
          <a:p>
            <a:pPr lvl="1"/>
            <a:r>
              <a:rPr lang="en-US" sz="4400" dirty="0"/>
              <a:t>Unadjusted </a:t>
            </a:r>
            <a:r>
              <a:rPr lang="en-US" sz="4400" i="1" dirty="0"/>
              <a:t>credit</a:t>
            </a:r>
            <a:r>
              <a:rPr lang="en-US" sz="4400" dirty="0"/>
              <a:t> balance in Allowance for Doubtful Accounts = £1,500</a:t>
            </a:r>
          </a:p>
          <a:p>
            <a:pPr lvl="1"/>
            <a:r>
              <a:rPr lang="en-US" sz="4400" dirty="0"/>
              <a:t>Estimates that 5% of its accounts receivable will eventually be uncollectible</a:t>
            </a:r>
          </a:p>
          <a:p>
            <a:pPr lvl="1"/>
            <a:r>
              <a:rPr lang="en-US" sz="4400" dirty="0"/>
              <a:t>Report a balance in Allowance for Doubtful Accounts of £10,000 (5% × £200,000)</a:t>
            </a:r>
          </a:p>
          <a:p>
            <a:pPr lvl="1"/>
            <a:r>
              <a:rPr lang="en-US" altLang="zh-CN" sz="4400" dirty="0"/>
              <a:t>Bad Debt Expense = £10,000 – £1,500 = £8,500 </a:t>
            </a:r>
            <a:endParaRPr lang="en-US" sz="44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A2733C8-47BC-4236-A570-C377FFA9BDA3}"/>
              </a:ext>
            </a:extLst>
          </p:cNvPr>
          <p:cNvSpPr/>
          <p:nvPr/>
        </p:nvSpPr>
        <p:spPr>
          <a:xfrm>
            <a:off x="2626514" y="7913809"/>
            <a:ext cx="18923571" cy="4276076"/>
          </a:xfrm>
          <a:prstGeom prst="roundRect">
            <a:avLst>
              <a:gd name="adj" fmla="val 12215"/>
            </a:avLst>
          </a:prstGeom>
          <a:solidFill>
            <a:schemeClr val="accent2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04A020D-27CB-444C-AA27-79AED3820EFA}"/>
              </a:ext>
            </a:extLst>
          </p:cNvPr>
          <p:cNvSpPr/>
          <p:nvPr/>
        </p:nvSpPr>
        <p:spPr>
          <a:xfrm>
            <a:off x="2396882" y="7678247"/>
            <a:ext cx="18923571" cy="4276076"/>
          </a:xfrm>
          <a:prstGeom prst="roundRect">
            <a:avLst>
              <a:gd name="adj" fmla="val 12215"/>
            </a:avLst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4400" dirty="0">
                <a:solidFill>
                  <a:schemeClr val="tx2"/>
                </a:solidFill>
              </a:rPr>
              <a:t>Bad Debt Expense is calculated based on this formula:</a:t>
            </a:r>
          </a:p>
          <a:p>
            <a:endParaRPr lang="en-US" sz="4400" dirty="0">
              <a:solidFill>
                <a:schemeClr val="tx2"/>
              </a:solidFill>
            </a:endParaRPr>
          </a:p>
          <a:p>
            <a:r>
              <a:rPr lang="en-US" sz="4400" dirty="0">
                <a:solidFill>
                  <a:schemeClr val="tx2"/>
                </a:solidFill>
              </a:rPr>
              <a:t>Beginning Allowance – Actual Write-off + </a:t>
            </a:r>
            <a:r>
              <a:rPr lang="en-US" sz="4400" b="1" dirty="0">
                <a:solidFill>
                  <a:schemeClr val="tx2"/>
                </a:solidFill>
              </a:rPr>
              <a:t>Bad Debt Expense</a:t>
            </a:r>
            <a:r>
              <a:rPr lang="en-US" sz="4400" dirty="0">
                <a:solidFill>
                  <a:schemeClr val="tx2"/>
                </a:solidFill>
              </a:rPr>
              <a:t> = Ending Allowance</a:t>
            </a:r>
          </a:p>
          <a:p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E181C526-9350-49CF-AC1E-FB02A7872CA6}"/>
              </a:ext>
            </a:extLst>
          </p:cNvPr>
          <p:cNvSpPr/>
          <p:nvPr/>
        </p:nvSpPr>
        <p:spPr>
          <a:xfrm rot="5400000">
            <a:off x="6731222" y="6059850"/>
            <a:ext cx="671627" cy="8881046"/>
          </a:xfrm>
          <a:prstGeom prst="rightBrace">
            <a:avLst>
              <a:gd name="adj1" fmla="val 70734"/>
              <a:gd name="adj2" fmla="val 50000"/>
            </a:avLst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2750E5-BB78-424B-A359-49069F5F8AD9}"/>
              </a:ext>
            </a:extLst>
          </p:cNvPr>
          <p:cNvSpPr txBox="1"/>
          <p:nvPr/>
        </p:nvSpPr>
        <p:spPr>
          <a:xfrm>
            <a:off x="3047999" y="11102608"/>
            <a:ext cx="80380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Remaining Allowance Before Adjustment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D8C4C946-64BC-4616-94A1-4094231D2AFE}"/>
              </a:ext>
            </a:extLst>
          </p:cNvPr>
          <p:cNvSpPr/>
          <p:nvPr/>
        </p:nvSpPr>
        <p:spPr>
          <a:xfrm rot="5400000">
            <a:off x="18385061" y="8522067"/>
            <a:ext cx="671627" cy="3956620"/>
          </a:xfrm>
          <a:prstGeom prst="rightBrace">
            <a:avLst>
              <a:gd name="adj1" fmla="val 70734"/>
              <a:gd name="adj2" fmla="val 50000"/>
            </a:avLst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CE030D-A2C2-472D-BC56-0A5ED63FCF73}"/>
              </a:ext>
            </a:extLst>
          </p:cNvPr>
          <p:cNvSpPr txBox="1"/>
          <p:nvPr/>
        </p:nvSpPr>
        <p:spPr>
          <a:xfrm>
            <a:off x="15559697" y="11102608"/>
            <a:ext cx="62280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Allowance for the next year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A3943C-9902-4165-9D56-9F0F11DB7567}"/>
              </a:ext>
            </a:extLst>
          </p:cNvPr>
          <p:cNvSpPr txBox="1"/>
          <p:nvPr/>
        </p:nvSpPr>
        <p:spPr>
          <a:xfrm>
            <a:off x="11449053" y="10304304"/>
            <a:ext cx="52935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Year-end Adjustment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858CCC-F7B9-48EF-9B94-700DA53F1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8 Accounting for Receivables | ACT2111 Introductory Financial Accounting (2023)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533C8-F1EC-4998-AACB-19DEE31B7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725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EA762-7DD1-4482-911D-FC2A92FF1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Receivables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68878AF-47F4-4739-BD44-D53A9F158F46}"/>
              </a:ext>
            </a:extLst>
          </p:cNvPr>
          <p:cNvSpPr/>
          <p:nvPr/>
        </p:nvSpPr>
        <p:spPr>
          <a:xfrm>
            <a:off x="990600" y="2702194"/>
            <a:ext cx="17528673" cy="3116177"/>
          </a:xfrm>
          <a:prstGeom prst="roundRect">
            <a:avLst>
              <a:gd name="adj" fmla="val 12215"/>
            </a:avLst>
          </a:prstGeom>
          <a:solidFill>
            <a:schemeClr val="accent2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3E77A9D-6B18-4EC0-BDA3-EB889174955F}"/>
              </a:ext>
            </a:extLst>
          </p:cNvPr>
          <p:cNvSpPr/>
          <p:nvPr/>
        </p:nvSpPr>
        <p:spPr>
          <a:xfrm>
            <a:off x="760968" y="2466632"/>
            <a:ext cx="17528673" cy="3116177"/>
          </a:xfrm>
          <a:prstGeom prst="roundRect">
            <a:avLst>
              <a:gd name="adj" fmla="val 12215"/>
            </a:avLst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4400" b="1" dirty="0">
                <a:solidFill>
                  <a:schemeClr val="tx2"/>
                </a:solidFill>
              </a:rPr>
              <a:t>Accounts receivable </a:t>
            </a:r>
            <a:r>
              <a:rPr lang="en-US" altLang="zh-CN" sz="4400" dirty="0">
                <a:solidFill>
                  <a:schemeClr val="tx2"/>
                </a:solidFill>
              </a:rPr>
              <a:t>are amounts customers owe on account.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000" dirty="0">
                <a:solidFill>
                  <a:schemeClr val="tx2"/>
                </a:solidFill>
              </a:rPr>
              <a:t>They result from the sale of goods and services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000" dirty="0">
                <a:solidFill>
                  <a:schemeClr val="tx2"/>
                </a:solidFill>
              </a:rPr>
              <a:t>Companies generally expect to collect accounts receivable within 30 to 60 days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000" dirty="0">
                <a:solidFill>
                  <a:schemeClr val="tx2"/>
                </a:solidFill>
              </a:rPr>
              <a:t>They are usually the most significant type of claim held by a company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098FD85-19AB-471E-994A-31F3F8CD9422}"/>
              </a:ext>
            </a:extLst>
          </p:cNvPr>
          <p:cNvSpPr/>
          <p:nvPr/>
        </p:nvSpPr>
        <p:spPr>
          <a:xfrm>
            <a:off x="990600" y="6463163"/>
            <a:ext cx="17528673" cy="3116177"/>
          </a:xfrm>
          <a:prstGeom prst="roundRect">
            <a:avLst>
              <a:gd name="adj" fmla="val 12215"/>
            </a:avLst>
          </a:prstGeom>
          <a:solidFill>
            <a:schemeClr val="accent2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3CD16A5-3D72-450F-8E37-4A61489DDCF1}"/>
              </a:ext>
            </a:extLst>
          </p:cNvPr>
          <p:cNvSpPr/>
          <p:nvPr/>
        </p:nvSpPr>
        <p:spPr>
          <a:xfrm>
            <a:off x="760968" y="6227601"/>
            <a:ext cx="17528673" cy="3116177"/>
          </a:xfrm>
          <a:prstGeom prst="roundRect">
            <a:avLst>
              <a:gd name="adj" fmla="val 12215"/>
            </a:avLst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4400" b="1" dirty="0">
                <a:solidFill>
                  <a:schemeClr val="tx2"/>
                </a:solidFill>
              </a:rPr>
              <a:t>Notes receivable </a:t>
            </a:r>
            <a:r>
              <a:rPr lang="en-US" altLang="zh-CN" sz="4400" dirty="0">
                <a:solidFill>
                  <a:schemeClr val="tx2"/>
                </a:solidFill>
              </a:rPr>
              <a:t>are a written promise (as evidenced by a formal instrument) for amounts to be received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000" dirty="0">
                <a:solidFill>
                  <a:schemeClr val="tx2"/>
                </a:solidFill>
              </a:rPr>
              <a:t>The note normally requires the collection of interest and extends for time periods of 60–90 days or longer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EB899FE-1B81-4D88-B98E-FB2B4681C8ED}"/>
              </a:ext>
            </a:extLst>
          </p:cNvPr>
          <p:cNvSpPr/>
          <p:nvPr/>
        </p:nvSpPr>
        <p:spPr>
          <a:xfrm>
            <a:off x="990600" y="10224132"/>
            <a:ext cx="22403832" cy="2297717"/>
          </a:xfrm>
          <a:prstGeom prst="roundRect">
            <a:avLst>
              <a:gd name="adj" fmla="val 12215"/>
            </a:avLst>
          </a:prstGeom>
          <a:solidFill>
            <a:schemeClr val="accent2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46CF359-925E-4E1C-BFB4-2D38800BA159}"/>
              </a:ext>
            </a:extLst>
          </p:cNvPr>
          <p:cNvSpPr/>
          <p:nvPr/>
        </p:nvSpPr>
        <p:spPr>
          <a:xfrm>
            <a:off x="760968" y="9988570"/>
            <a:ext cx="22403832" cy="2297717"/>
          </a:xfrm>
          <a:prstGeom prst="roundRect">
            <a:avLst>
              <a:gd name="adj" fmla="val 12215"/>
            </a:avLst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4400" b="1" dirty="0">
                <a:solidFill>
                  <a:schemeClr val="tx2"/>
                </a:solidFill>
              </a:rPr>
              <a:t>Other receivables </a:t>
            </a:r>
            <a:r>
              <a:rPr lang="en-US" altLang="zh-CN" sz="4400" dirty="0">
                <a:solidFill>
                  <a:schemeClr val="tx2"/>
                </a:solidFill>
              </a:rPr>
              <a:t>include non-trade receivables, such as: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000" dirty="0">
                <a:solidFill>
                  <a:schemeClr val="tx2"/>
                </a:solidFill>
              </a:rPr>
              <a:t>interest receivable, loans to company officers, advances to employees, and income taxes refundable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A5A3A864-61F4-482B-8C93-C2C1B63B6784}"/>
              </a:ext>
            </a:extLst>
          </p:cNvPr>
          <p:cNvSpPr/>
          <p:nvPr/>
        </p:nvSpPr>
        <p:spPr>
          <a:xfrm rot="10800000">
            <a:off x="18624769" y="2466632"/>
            <a:ext cx="538469" cy="7035197"/>
          </a:xfrm>
          <a:prstGeom prst="leftBrace">
            <a:avLst>
              <a:gd name="adj1" fmla="val 44079"/>
              <a:gd name="adj2" fmla="val 50000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44C9F1-5765-4C65-BE92-3D7AC7E7D00A}"/>
              </a:ext>
            </a:extLst>
          </p:cNvPr>
          <p:cNvSpPr txBox="1"/>
          <p:nvPr/>
        </p:nvSpPr>
        <p:spPr>
          <a:xfrm>
            <a:off x="19377020" y="4591825"/>
            <a:ext cx="455172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Notes and accounts receivable that result from sales transactions are often called </a:t>
            </a:r>
            <a:r>
              <a:rPr lang="en-US" b="1" dirty="0">
                <a:solidFill>
                  <a:schemeClr val="accent1"/>
                </a:solidFill>
              </a:rPr>
              <a:t>trade receivables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44130B-9F16-40B0-81EE-E00F08E30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8 Accounting for Receivables | ACT2111 Introductory Financial Accounting (2023)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54EA0-C44A-4095-ACD8-0840A511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253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8D43-1F6B-40D9-A608-B9B079E16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Recognizing Accounts Receivable –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D187F-82EE-458F-A9CD-E78D6BCC6DD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On </a:t>
            </a:r>
            <a:r>
              <a:rPr lang="en-US" sz="4800" b="1" dirty="0"/>
              <a:t>July 1, 2021</a:t>
            </a:r>
            <a:r>
              <a:rPr lang="en-US" sz="4800" dirty="0"/>
              <a:t>, Zhang Ltd. sells merchandise on account to Li Stores for ¥1,000, terms 2/10, n/30</a:t>
            </a:r>
          </a:p>
          <a:p>
            <a:r>
              <a:rPr lang="en-US" sz="4800" dirty="0"/>
              <a:t>On </a:t>
            </a:r>
            <a:r>
              <a:rPr lang="en-US" sz="4800" b="1" dirty="0"/>
              <a:t>July 5</a:t>
            </a:r>
            <a:r>
              <a:rPr lang="en-US" sz="4800" dirty="0"/>
              <a:t>, Li returns merchandise with a sales price of ¥100 to Zhang</a:t>
            </a:r>
          </a:p>
          <a:p>
            <a:r>
              <a:rPr lang="en-US" sz="4800" dirty="0"/>
              <a:t>On </a:t>
            </a:r>
            <a:r>
              <a:rPr lang="en-US" sz="4800" b="1" dirty="0"/>
              <a:t>July 11</a:t>
            </a:r>
            <a:r>
              <a:rPr lang="en-US" sz="4800" dirty="0"/>
              <a:t>, Zhang receives payment from Li for the balance due. Prepare the journal entries to record these transactions (ignore the entries for COGS)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381F13-8DE1-445B-9905-896964837A2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27315" y="6323924"/>
            <a:ext cx="16441057" cy="6039528"/>
          </a:xfrm>
          <a:prstGeom prst="rect">
            <a:avLst/>
          </a:prstGeom>
        </p:spPr>
      </p:pic>
      <p:pic>
        <p:nvPicPr>
          <p:cNvPr id="2050" name="Picture 2" descr="PeopleSoft Accounts Receivable: Streamline Payment Processing and  Collections - Quest Oracle Community">
            <a:extLst>
              <a:ext uri="{FF2B5EF4-FFF2-40B4-BE49-F238E27FC236}">
                <a16:creationId xmlns:a16="http://schemas.microsoft.com/office/drawing/2014/main" id="{27C99997-EA75-4266-B1DB-39AE038DEC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7" r="18649"/>
          <a:stretch/>
        </p:blipFill>
        <p:spPr bwMode="auto">
          <a:xfrm>
            <a:off x="17504229" y="6323925"/>
            <a:ext cx="6154058" cy="6039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8C926-9861-4058-9A16-7BB3A290F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8 Accounting for Receivables | ACT2111 Introductory Financial Accounting (2023)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876A45-9BB6-49DA-9508-E2BE958BD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862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8D43-1F6B-40D9-A608-B9B079E16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Recognizing Accounts Receivable –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D187F-82EE-458F-A9CD-E78D6BCC6DD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4800" dirty="0"/>
              <a:t>Some retailers issue their own credit cards. When you use a retailer’s credit card (IKEA, for example), the retailer charges interest on the balance due if not paid within a specified period (usually 25–30 days)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4800" dirty="0"/>
              <a:t>A customer uses IKEA credit card to purchase with a sales price of €300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4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4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4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4800" dirty="0"/>
              <a:t>Assuming that the customer owes €300 at the end of the month and IKEA charges 1.5% per month on the balance due, the adjusting entry that IKEA makes to record interest revenue of €4.50 (€300 × 1.5%) is as follows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570C64-B431-43CE-9E32-1CEA9EA661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r="45721"/>
          <a:stretch/>
        </p:blipFill>
        <p:spPr>
          <a:xfrm>
            <a:off x="6538265" y="5559139"/>
            <a:ext cx="11205870" cy="23472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279858-851C-4B49-BC81-FF46417A54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r="45721"/>
          <a:stretch/>
        </p:blipFill>
        <p:spPr>
          <a:xfrm>
            <a:off x="6538264" y="10256301"/>
            <a:ext cx="11205871" cy="2258640"/>
          </a:xfrm>
          <a:prstGeom prst="rect">
            <a:avLst/>
          </a:prstGeom>
        </p:spPr>
      </p:pic>
      <p:pic>
        <p:nvPicPr>
          <p:cNvPr id="1028" name="Picture 4" descr="宜家家居- 维基百科，自由的百科全书">
            <a:extLst>
              <a:ext uri="{FF2B5EF4-FFF2-40B4-BE49-F238E27FC236}">
                <a16:creationId xmlns:a16="http://schemas.microsoft.com/office/drawing/2014/main" id="{E9A6689F-9A70-49CB-928A-5F85A8E96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514" y="5875035"/>
            <a:ext cx="4158796" cy="171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宜家家居- 维基百科，自由的百科全书">
            <a:extLst>
              <a:ext uri="{FF2B5EF4-FFF2-40B4-BE49-F238E27FC236}">
                <a16:creationId xmlns:a16="http://schemas.microsoft.com/office/drawing/2014/main" id="{0AC047AA-FA63-47EC-AC2D-23979CA04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514" y="10527869"/>
            <a:ext cx="4158796" cy="171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034DA9-C29A-4C0E-95B9-FFBA6E3DA8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72818"/>
          <a:stretch/>
        </p:blipFill>
        <p:spPr>
          <a:xfrm>
            <a:off x="17680054" y="5559139"/>
            <a:ext cx="5611746" cy="23472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D9F5DD-9084-483F-97B8-1F30F708B6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72036"/>
          <a:stretch/>
        </p:blipFill>
        <p:spPr>
          <a:xfrm>
            <a:off x="17518742" y="10256301"/>
            <a:ext cx="5773057" cy="225864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5DBBB-CA9D-472A-9750-FE9C5E7B3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8 Accounting for Receivables | ACT2111 Introductory Financial Accounting (2023)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B79A2B-2C7D-46B1-9A3F-F6FA184E0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502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C22C8-740D-43DA-8ECC-FE4C2E1CF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Valuing Accounts Receivable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49003-A62E-4A51-A7EA-B8B44E26410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600" y="2330379"/>
            <a:ext cx="22301200" cy="10384135"/>
          </a:xfrm>
        </p:spPr>
        <p:txBody>
          <a:bodyPr>
            <a:normAutofit/>
          </a:bodyPr>
          <a:lstStyle/>
          <a:p>
            <a:r>
              <a:rPr lang="en-US" dirty="0"/>
              <a:t>Some accounts receivable may become uncollectible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Companies record credit losses as </a:t>
            </a:r>
            <a:r>
              <a:rPr lang="en-US" b="1" dirty="0"/>
              <a:t>Bad Debt Expense</a:t>
            </a:r>
          </a:p>
          <a:p>
            <a:pPr lvl="1"/>
            <a:r>
              <a:rPr lang="en-US" dirty="0"/>
              <a:t>Such losses are a normal and necessary risk of doing business on a credit basis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2" descr="Image result for company icon">
            <a:extLst>
              <a:ext uri="{FF2B5EF4-FFF2-40B4-BE49-F238E27FC236}">
                <a16:creationId xmlns:a16="http://schemas.microsoft.com/office/drawing/2014/main" id="{01DF020A-9755-4C5A-87A3-A01BF2113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170" y="4238557"/>
            <a:ext cx="2931768" cy="293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311D6101-5272-4AA4-B27B-BEF59094539A}"/>
              </a:ext>
            </a:extLst>
          </p:cNvPr>
          <p:cNvSpPr/>
          <p:nvPr/>
        </p:nvSpPr>
        <p:spPr>
          <a:xfrm>
            <a:off x="4618658" y="5654641"/>
            <a:ext cx="6597919" cy="556591"/>
          </a:xfrm>
          <a:prstGeom prst="rightArrow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 descr="Image result for package icon">
            <a:extLst>
              <a:ext uri="{FF2B5EF4-FFF2-40B4-BE49-F238E27FC236}">
                <a16:creationId xmlns:a16="http://schemas.microsoft.com/office/drawing/2014/main" id="{845C5A94-70FB-4D44-B008-76BAF5429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724" y="4482031"/>
            <a:ext cx="1353786" cy="145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Image result for people icon">
            <a:extLst>
              <a:ext uri="{FF2B5EF4-FFF2-40B4-BE49-F238E27FC236}">
                <a16:creationId xmlns:a16="http://schemas.microsoft.com/office/drawing/2014/main" id="{07CD7CFB-2FCC-4F92-8EF6-930327464B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83" t="21778" r="24950" b="19565"/>
          <a:stretch/>
        </p:blipFill>
        <p:spPr bwMode="auto">
          <a:xfrm>
            <a:off x="11584745" y="4561336"/>
            <a:ext cx="1703316" cy="218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7D838A7C-BE0E-42CE-BDC6-8EF08A214698}"/>
              </a:ext>
            </a:extLst>
          </p:cNvPr>
          <p:cNvSpPr/>
          <p:nvPr/>
        </p:nvSpPr>
        <p:spPr>
          <a:xfrm>
            <a:off x="13534571" y="5654641"/>
            <a:ext cx="1624811" cy="556591"/>
          </a:xfrm>
          <a:prstGeom prst="rightArrow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87177B-9289-4413-8FF5-D1F36C576C12}"/>
              </a:ext>
            </a:extLst>
          </p:cNvPr>
          <p:cNvSpPr/>
          <p:nvPr/>
        </p:nvSpPr>
        <p:spPr>
          <a:xfrm>
            <a:off x="4207040" y="6071777"/>
            <a:ext cx="72825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accent2"/>
                </a:solidFill>
              </a:rPr>
              <a:t>Accounts Receivable</a:t>
            </a:r>
          </a:p>
        </p:txBody>
      </p:sp>
      <p:pic>
        <p:nvPicPr>
          <p:cNvPr id="20" name="Picture 8" descr="Image result for people icon">
            <a:extLst>
              <a:ext uri="{FF2B5EF4-FFF2-40B4-BE49-F238E27FC236}">
                <a16:creationId xmlns:a16="http://schemas.microsoft.com/office/drawing/2014/main" id="{102C0FB3-DBBC-44CC-84A6-3CDDBF2C3F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83" t="21778" r="24950" b="19565"/>
          <a:stretch/>
        </p:blipFill>
        <p:spPr bwMode="auto">
          <a:xfrm>
            <a:off x="20280380" y="2886290"/>
            <a:ext cx="1703316" cy="218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D99891-DAFC-48E6-B26C-413BD703A22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100000" l="9988" r="100000"/>
                    </a14:imgEffect>
                  </a14:imgLayer>
                </a14:imgProps>
              </a:ext>
            </a:extLst>
          </a:blip>
          <a:srcRect l="29546" t="22786"/>
          <a:stretch/>
        </p:blipFill>
        <p:spPr>
          <a:xfrm>
            <a:off x="17771992" y="3844233"/>
            <a:ext cx="2317994" cy="1261403"/>
          </a:xfrm>
          <a:prstGeom prst="rect">
            <a:avLst/>
          </a:prstGeom>
        </p:spPr>
      </p:pic>
      <p:pic>
        <p:nvPicPr>
          <p:cNvPr id="22" name="Picture 8" descr="Image result for people icon">
            <a:extLst>
              <a:ext uri="{FF2B5EF4-FFF2-40B4-BE49-F238E27FC236}">
                <a16:creationId xmlns:a16="http://schemas.microsoft.com/office/drawing/2014/main" id="{03A03889-CE3F-4984-B4E6-7D99095F23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83" t="21778" r="24950" b="19565"/>
          <a:stretch/>
        </p:blipFill>
        <p:spPr bwMode="auto">
          <a:xfrm>
            <a:off x="20280380" y="5802292"/>
            <a:ext cx="1703316" cy="218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7F411B2-EC7D-4F2B-95B1-9BFC453633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100000" l="9988" r="100000"/>
                    </a14:imgEffect>
                  </a14:imgLayer>
                </a14:imgProps>
              </a:ext>
            </a:extLst>
          </a:blip>
          <a:srcRect l="29546" t="22786"/>
          <a:stretch/>
        </p:blipFill>
        <p:spPr>
          <a:xfrm>
            <a:off x="17771992" y="6760235"/>
            <a:ext cx="2317994" cy="1261403"/>
          </a:xfrm>
          <a:prstGeom prst="rect">
            <a:avLst/>
          </a:prstGeom>
        </p:spPr>
      </p:pic>
      <p:sp>
        <p:nvSpPr>
          <p:cNvPr id="24" name="Multiplication Sign 23">
            <a:extLst>
              <a:ext uri="{FF2B5EF4-FFF2-40B4-BE49-F238E27FC236}">
                <a16:creationId xmlns:a16="http://schemas.microsoft.com/office/drawing/2014/main" id="{2AE16FB5-B08D-4E47-9974-CBB7ADE0BF14}"/>
              </a:ext>
            </a:extLst>
          </p:cNvPr>
          <p:cNvSpPr/>
          <p:nvPr/>
        </p:nvSpPr>
        <p:spPr>
          <a:xfrm>
            <a:off x="18429398" y="7165888"/>
            <a:ext cx="1193576" cy="1193576"/>
          </a:xfrm>
          <a:prstGeom prst="mathMultiply">
            <a:avLst/>
          </a:prstGeom>
          <a:solidFill>
            <a:srgbClr val="FF7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D31F6-99BF-49B9-92EC-E9E96860F973}"/>
              </a:ext>
            </a:extLst>
          </p:cNvPr>
          <p:cNvGrpSpPr/>
          <p:nvPr/>
        </p:nvGrpSpPr>
        <p:grpSpPr>
          <a:xfrm>
            <a:off x="15117967" y="4739770"/>
            <a:ext cx="2695440" cy="2386331"/>
            <a:chOff x="15117967" y="3250853"/>
            <a:chExt cx="2695440" cy="2386331"/>
          </a:xfrm>
        </p:grpSpPr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B9303A8B-BDCB-426A-9E26-9846D46BEF39}"/>
                </a:ext>
              </a:extLst>
            </p:cNvPr>
            <p:cNvSpPr/>
            <p:nvPr/>
          </p:nvSpPr>
          <p:spPr>
            <a:xfrm rot="1800000">
              <a:off x="15117970" y="5080593"/>
              <a:ext cx="2695437" cy="556591"/>
            </a:xfrm>
            <a:prstGeom prst="rightArrow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50FF1588-D50E-4730-B323-4EC72599B5B5}"/>
                </a:ext>
              </a:extLst>
            </p:cNvPr>
            <p:cNvSpPr/>
            <p:nvPr/>
          </p:nvSpPr>
          <p:spPr>
            <a:xfrm rot="19800000" flipV="1">
              <a:off x="15117967" y="3250853"/>
              <a:ext cx="2695437" cy="556591"/>
            </a:xfrm>
            <a:prstGeom prst="rightArrow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Picture 4" descr="Image result for time vector">
            <a:extLst>
              <a:ext uri="{FF2B5EF4-FFF2-40B4-BE49-F238E27FC236}">
                <a16:creationId xmlns:a16="http://schemas.microsoft.com/office/drawing/2014/main" id="{EC2EDEAD-BC68-474F-9326-216066011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8278" y="4627997"/>
            <a:ext cx="1061257" cy="106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55A86-940D-4AA6-8A88-9E80BD996DA6}"/>
              </a:ext>
            </a:extLst>
          </p:cNvPr>
          <p:cNvSpPr/>
          <p:nvPr/>
        </p:nvSpPr>
        <p:spPr>
          <a:xfrm>
            <a:off x="17673146" y="8168329"/>
            <a:ext cx="561865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000000"/>
                </a:solidFill>
              </a:rPr>
              <a:t>Uncollectible accounts, </a:t>
            </a:r>
          </a:p>
          <a:p>
            <a:r>
              <a:rPr lang="en-US" sz="4400" dirty="0">
                <a:solidFill>
                  <a:srgbClr val="000000"/>
                </a:solidFill>
              </a:rPr>
              <a:t>or bad debts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3CD713-1747-4907-8B46-214FB0988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8 Accounting for Receivables | ACT2111 Introductory Financial Accounting (2023)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5BE825-87BE-420B-AD48-35162F2DB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776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6194C-D611-4368-AE43-99E99136C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Accounting for Uncollectible Accounts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7CD43-9B02-4451-A74B-7D3DF281499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/>
              <a:t>Direct Write-Off Method (</a:t>
            </a:r>
            <a:r>
              <a:rPr lang="en-US" altLang="zh-CN" b="1" dirty="0"/>
              <a:t>×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No matching of expenses with revenues</a:t>
            </a:r>
          </a:p>
          <a:p>
            <a:pPr lvl="1"/>
            <a:r>
              <a:rPr lang="en-US" dirty="0"/>
              <a:t>Receivable not stated at net realizable value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/>
              <a:t> acceptable for financial reporting purposes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Allowance Method (</a:t>
            </a:r>
            <a:r>
              <a:rPr lang="zh-CN" altLang="en-US" b="1" dirty="0"/>
              <a:t>√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Better matching of expenses with revenues</a:t>
            </a:r>
          </a:p>
          <a:p>
            <a:pPr lvl="1"/>
            <a:r>
              <a:rPr lang="en-US" dirty="0"/>
              <a:t>Receivable stated at cash (net) realizable value</a:t>
            </a:r>
          </a:p>
          <a:p>
            <a:pPr lvl="1"/>
            <a:r>
              <a:rPr lang="en-US" dirty="0"/>
              <a:t>Required for financial reporting purposes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294B531-5E84-424A-A54E-B6E0ADEDE4D2}"/>
              </a:ext>
            </a:extLst>
          </p:cNvPr>
          <p:cNvSpPr/>
          <p:nvPr/>
        </p:nvSpPr>
        <p:spPr>
          <a:xfrm>
            <a:off x="16172544" y="2559985"/>
            <a:ext cx="7099962" cy="3116177"/>
          </a:xfrm>
          <a:prstGeom prst="roundRect">
            <a:avLst>
              <a:gd name="adj" fmla="val 12215"/>
            </a:avLst>
          </a:prstGeom>
          <a:solidFill>
            <a:schemeClr val="accent2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7F0478A-1090-4F54-9E5E-A81584EB0273}"/>
              </a:ext>
            </a:extLst>
          </p:cNvPr>
          <p:cNvSpPr/>
          <p:nvPr/>
        </p:nvSpPr>
        <p:spPr>
          <a:xfrm>
            <a:off x="15942912" y="2324423"/>
            <a:ext cx="7099962" cy="3116177"/>
          </a:xfrm>
          <a:prstGeom prst="roundRect">
            <a:avLst>
              <a:gd name="adj" fmla="val 12215"/>
            </a:avLst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4400" dirty="0">
                <a:solidFill>
                  <a:schemeClr val="tx2"/>
                </a:solidFill>
              </a:rPr>
              <a:t>Under this method, Bad Debt Expense is recorded as the </a:t>
            </a:r>
            <a:r>
              <a:rPr lang="en-US" altLang="zh-CN" sz="4400" b="1" dirty="0">
                <a:solidFill>
                  <a:schemeClr val="tx2"/>
                </a:solidFill>
              </a:rPr>
              <a:t>actual losses </a:t>
            </a:r>
            <a:r>
              <a:rPr lang="en-US" altLang="zh-CN" sz="4400" dirty="0">
                <a:solidFill>
                  <a:schemeClr val="tx2"/>
                </a:solidFill>
              </a:rPr>
              <a:t>from </a:t>
            </a:r>
            <a:r>
              <a:rPr lang="en-US" altLang="zh-CN" sz="4400" dirty="0" err="1">
                <a:solidFill>
                  <a:schemeClr val="tx2"/>
                </a:solidFill>
              </a:rPr>
              <a:t>uncollectibles</a:t>
            </a:r>
            <a:endParaRPr lang="en-US" altLang="zh-CN" sz="4400" dirty="0">
              <a:solidFill>
                <a:schemeClr val="tx2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42EDFC-DFF3-4934-9B32-D3C7CEE2DD69}"/>
              </a:ext>
            </a:extLst>
          </p:cNvPr>
          <p:cNvSpPr/>
          <p:nvPr/>
        </p:nvSpPr>
        <p:spPr>
          <a:xfrm>
            <a:off x="16172544" y="9251286"/>
            <a:ext cx="7099962" cy="3116177"/>
          </a:xfrm>
          <a:prstGeom prst="roundRect">
            <a:avLst>
              <a:gd name="adj" fmla="val 12215"/>
            </a:avLst>
          </a:prstGeom>
          <a:solidFill>
            <a:schemeClr val="accent2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1C9E86D-6B44-46C4-AC67-B55577550BF2}"/>
              </a:ext>
            </a:extLst>
          </p:cNvPr>
          <p:cNvSpPr/>
          <p:nvPr/>
        </p:nvSpPr>
        <p:spPr>
          <a:xfrm>
            <a:off x="15942912" y="9015724"/>
            <a:ext cx="7099962" cy="3116177"/>
          </a:xfrm>
          <a:prstGeom prst="roundRect">
            <a:avLst>
              <a:gd name="adj" fmla="val 12215"/>
            </a:avLst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4400" dirty="0">
                <a:solidFill>
                  <a:schemeClr val="tx2"/>
                </a:solidFill>
              </a:rPr>
              <a:t>Under this method, Bad Debt Expense is recorded as the </a:t>
            </a:r>
            <a:r>
              <a:rPr lang="en-US" altLang="zh-CN" sz="4400" b="1" dirty="0">
                <a:solidFill>
                  <a:schemeClr val="tx2"/>
                </a:solidFill>
              </a:rPr>
              <a:t>estimated losses </a:t>
            </a:r>
            <a:r>
              <a:rPr lang="en-US" altLang="zh-CN" sz="4400" dirty="0">
                <a:solidFill>
                  <a:schemeClr val="tx2"/>
                </a:solidFill>
              </a:rPr>
              <a:t>from </a:t>
            </a:r>
            <a:r>
              <a:rPr lang="en-US" altLang="zh-CN" sz="4400" dirty="0" err="1">
                <a:solidFill>
                  <a:schemeClr val="tx2"/>
                </a:solidFill>
              </a:rPr>
              <a:t>uncollectibles</a:t>
            </a:r>
            <a:endParaRPr lang="en-US" altLang="zh-CN" sz="4400" dirty="0">
              <a:solidFill>
                <a:schemeClr val="tx2"/>
              </a:solidFill>
            </a:endParaRP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9B2E7414-ED25-48FC-9310-53FEB0B5E93D}"/>
              </a:ext>
            </a:extLst>
          </p:cNvPr>
          <p:cNvSpPr/>
          <p:nvPr/>
        </p:nvSpPr>
        <p:spPr>
          <a:xfrm>
            <a:off x="8134350" y="6465629"/>
            <a:ext cx="14439900" cy="1676402"/>
          </a:xfrm>
          <a:prstGeom prst="wedgeRoundRectCallout">
            <a:avLst>
              <a:gd name="adj1" fmla="val -33886"/>
              <a:gd name="adj2" fmla="val -86363"/>
              <a:gd name="adj3" fmla="val 16667"/>
            </a:avLst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ysClr val="windowText" lastClr="000000"/>
                </a:solidFill>
                <a:latin typeface="STIX-Bold"/>
              </a:rPr>
              <a:t>U</a:t>
            </a:r>
            <a:r>
              <a:rPr lang="en-US" sz="4400" b="0" i="0" u="none" strike="noStrike" baseline="0" dirty="0">
                <a:solidFill>
                  <a:sysClr val="windowText" lastClr="000000"/>
                </a:solidFill>
                <a:latin typeface="STIX-Bold"/>
              </a:rPr>
              <a:t>nless bad debt losses are insignificant, the direct write-off method is </a:t>
            </a:r>
            <a:r>
              <a:rPr lang="en-US" sz="4400" b="1" i="0" u="none" strike="noStrike" baseline="0" dirty="0">
                <a:solidFill>
                  <a:sysClr val="windowText" lastClr="000000"/>
                </a:solidFill>
                <a:latin typeface="STIX-Bold"/>
              </a:rPr>
              <a:t>not</a:t>
            </a:r>
            <a:r>
              <a:rPr lang="en-US" sz="4400" b="0" i="0" u="none" strike="noStrike" baseline="0" dirty="0">
                <a:solidFill>
                  <a:sysClr val="windowText" lastClr="000000"/>
                </a:solidFill>
                <a:latin typeface="STIX-Bold"/>
              </a:rPr>
              <a:t> acceptable for financial reporting purposes</a:t>
            </a:r>
            <a:endParaRPr lang="en-US" sz="4400" dirty="0">
              <a:solidFill>
                <a:sysClr val="windowText" lastClr="0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758F8A-369A-4997-AC7C-8700E034E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 8 Accounting for Receivables | ACT2111 Introductory Financial Accounting (2023)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CB5B0-FB35-422D-9760-39FC79745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01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edical 03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656E95"/>
      </a:accent1>
      <a:accent2>
        <a:srgbClr val="8D9ACE"/>
      </a:accent2>
      <a:accent3>
        <a:srgbClr val="B9CBE9"/>
      </a:accent3>
      <a:accent4>
        <a:srgbClr val="EAF1FA"/>
      </a:accent4>
      <a:accent5>
        <a:srgbClr val="F9FBFE"/>
      </a:accent5>
      <a:accent6>
        <a:srgbClr val="17364F"/>
      </a:accent6>
      <a:hlink>
        <a:srgbClr val="4B5050"/>
      </a:hlink>
      <a:folHlink>
        <a:srgbClr val="19BB9B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8793</TotalTime>
  <Words>4314</Words>
  <Application>Microsoft Macintosh PowerPoint</Application>
  <PresentationFormat>Custom</PresentationFormat>
  <Paragraphs>729</Paragraphs>
  <Slides>44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Lato Regular</vt:lpstr>
      <vt:lpstr>Lota</vt:lpstr>
      <vt:lpstr>STIX-Bold</vt:lpstr>
      <vt:lpstr>STIX-Regular</vt:lpstr>
      <vt:lpstr>Arial</vt:lpstr>
      <vt:lpstr>Calibri</vt:lpstr>
      <vt:lpstr>Lato</vt:lpstr>
      <vt:lpstr>Lato Black</vt:lpstr>
      <vt:lpstr>Wingdings</vt:lpstr>
      <vt:lpstr>Office Theme</vt:lpstr>
      <vt:lpstr>PowerPoint Presentation</vt:lpstr>
      <vt:lpstr>Review of Ch6</vt:lpstr>
      <vt:lpstr>Receivables</vt:lpstr>
      <vt:lpstr>Types of Sales</vt:lpstr>
      <vt:lpstr>Types of Receivables</vt:lpstr>
      <vt:lpstr>Recognizing Accounts Receivable – Example 1</vt:lpstr>
      <vt:lpstr>Recognizing Accounts Receivable – Example 2</vt:lpstr>
      <vt:lpstr>Valuing Accounts Receivable</vt:lpstr>
      <vt:lpstr>Accounting for Uncollectible Accounts</vt:lpstr>
      <vt:lpstr>Direct Write-Off Method vs. Allowance Method</vt:lpstr>
      <vt:lpstr>Direct Write-Off Method vs. Allowance Method (cont’d)</vt:lpstr>
      <vt:lpstr>Direct Write-Off Method vs. Allowance Method (cont’d)</vt:lpstr>
      <vt:lpstr>Allowance Method – Recording Estimated Uncollectibles</vt:lpstr>
      <vt:lpstr>Allowance Method – Allowance for Doubtful Accounts </vt:lpstr>
      <vt:lpstr>Allowance Method – Recording the Actual Write-Off</vt:lpstr>
      <vt:lpstr>Allowance Method – Effect of the Actual Write-Off</vt:lpstr>
      <vt:lpstr>Allowance Method – Recovery of an Uncollectible Account</vt:lpstr>
      <vt:lpstr>Allowance Method – Summary of Entries</vt:lpstr>
      <vt:lpstr>Estimating the Allowance</vt:lpstr>
      <vt:lpstr>Estimating the Allowance</vt:lpstr>
      <vt:lpstr>Estimating the Allowance – more illustration</vt:lpstr>
      <vt:lpstr>Estimating the Allowance – more illustration (cont’d)</vt:lpstr>
      <vt:lpstr>Accounts Receivable Aging Schedule</vt:lpstr>
      <vt:lpstr>Estimating the Allowance – Exercise 1</vt:lpstr>
      <vt:lpstr>Estimating the Allowance – Exercise 2</vt:lpstr>
      <vt:lpstr>Disposing of Accounts Receivable</vt:lpstr>
      <vt:lpstr>Sale of Receivables to a Factor</vt:lpstr>
      <vt:lpstr>Credit Card Sales</vt:lpstr>
      <vt:lpstr>Notes Receivable</vt:lpstr>
      <vt:lpstr>Computing Interest</vt:lpstr>
      <vt:lpstr>Recognizing Notes Receivable</vt:lpstr>
      <vt:lpstr>Disposing of Notes Receivable</vt:lpstr>
      <vt:lpstr>Honor of Notes Receivable</vt:lpstr>
      <vt:lpstr>Accrual of Interest Receivable</vt:lpstr>
      <vt:lpstr>Accrual of Interest Receivable (cont’d)</vt:lpstr>
      <vt:lpstr>Dishonor of Notes Receivable</vt:lpstr>
      <vt:lpstr>Recognizing Notes Receivable - Exercise</vt:lpstr>
      <vt:lpstr>Recognizing Notes Receivable – Exercise (cont’d)</vt:lpstr>
      <vt:lpstr>Presentation</vt:lpstr>
      <vt:lpstr>Receivable Analysis</vt:lpstr>
      <vt:lpstr>Receivable Analysis (cont’d)</vt:lpstr>
      <vt:lpstr>Receivable Analysis - Exercise</vt:lpstr>
      <vt:lpstr>Glossary</vt:lpstr>
      <vt:lpstr>Estimating the Allowance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Shijie Yang</dc:creator>
  <cp:lastModifiedBy>Yi Cao</cp:lastModifiedBy>
  <cp:revision>1168</cp:revision>
  <dcterms:created xsi:type="dcterms:W3CDTF">2018-08-12T11:43:56Z</dcterms:created>
  <dcterms:modified xsi:type="dcterms:W3CDTF">2023-03-11T08:08:45Z</dcterms:modified>
</cp:coreProperties>
</file>